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Arial MT Pro Bold" charset="1" panose="020B0802020202020204"/>
      <p:regular r:id="rId37"/>
    </p:embeddedFont>
    <p:embeddedFont>
      <p:font typeface="Arial Bold" charset="1" panose="020B0704020202020204"/>
      <p:regular r:id="rId38"/>
    </p:embeddedFont>
    <p:embeddedFont>
      <p:font typeface="Noto Sans Bold" charset="1" panose="020B0802040504020204"/>
      <p:regular r:id="rId39"/>
    </p:embeddedFont>
    <p:embeddedFont>
      <p:font typeface="Arial" charset="1" panose="020B0604020202020204"/>
      <p:regular r:id="rId40"/>
    </p:embeddedFont>
    <p:embeddedFont>
      <p:font typeface="Noto Sans" charset="1" panose="020B0502040504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2.png" Type="http://schemas.openxmlformats.org/officeDocument/2006/relationships/image"/><Relationship Id="rId4"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29895" y="327525"/>
            <a:ext cx="11828209" cy="2780030"/>
          </a:xfrm>
          <a:prstGeom prst="rect">
            <a:avLst/>
          </a:prstGeom>
        </p:spPr>
        <p:txBody>
          <a:bodyPr anchor="t" rtlCol="false" tIns="0" lIns="0" bIns="0" rIns="0">
            <a:spAutoFit/>
          </a:bodyPr>
          <a:lstStyle/>
          <a:p>
            <a:pPr algn="ctr">
              <a:lnSpc>
                <a:spcPts val="5760"/>
              </a:lnSpc>
            </a:pPr>
            <a:r>
              <a:rPr lang="en-US" b="true" sz="3600">
                <a:solidFill>
                  <a:srgbClr val="170272"/>
                </a:solidFill>
                <a:latin typeface="Arial MT Pro Bold"/>
                <a:ea typeface="Arial MT Pro Bold"/>
                <a:cs typeface="Arial MT Pro Bold"/>
                <a:sym typeface="Arial MT Pro Bold"/>
              </a:rPr>
              <a:t>ĐẠI HỌC QUỐC GIA TP.HỒ CHÍ MINH</a:t>
            </a:r>
          </a:p>
          <a:p>
            <a:pPr algn="ctr">
              <a:lnSpc>
                <a:spcPts val="5760"/>
              </a:lnSpc>
            </a:pPr>
            <a:r>
              <a:rPr lang="en-US" b="true" sz="3600">
                <a:solidFill>
                  <a:srgbClr val="170272"/>
                </a:solidFill>
                <a:latin typeface="Arial MT Pro Bold"/>
                <a:ea typeface="Arial MT Pro Bold"/>
                <a:cs typeface="Arial MT Pro Bold"/>
                <a:sym typeface="Arial MT Pro Bold"/>
              </a:rPr>
              <a:t>TRƯỜNG ĐẠI HỌC BÁCH KHOA</a:t>
            </a:r>
          </a:p>
          <a:p>
            <a:pPr algn="ctr">
              <a:lnSpc>
                <a:spcPts val="5120"/>
              </a:lnSpc>
            </a:pPr>
            <a:r>
              <a:rPr lang="en-US" b="true" sz="3200">
                <a:solidFill>
                  <a:srgbClr val="170272"/>
                </a:solidFill>
                <a:latin typeface="Arial MT Pro Bold"/>
                <a:ea typeface="Arial MT Pro Bold"/>
                <a:cs typeface="Arial MT Pro Bold"/>
                <a:sym typeface="Arial MT Pro Bold"/>
              </a:rPr>
              <a:t>KHOA ĐIỆN - ĐIỆN TỬ </a:t>
            </a:r>
          </a:p>
          <a:p>
            <a:pPr algn="ctr">
              <a:lnSpc>
                <a:spcPts val="5120"/>
              </a:lnSpc>
            </a:pPr>
            <a:r>
              <a:rPr lang="en-US" b="true" sz="3200">
                <a:solidFill>
                  <a:srgbClr val="170272"/>
                </a:solidFill>
                <a:latin typeface="Arial MT Pro Bold"/>
                <a:ea typeface="Arial MT Pro Bold"/>
                <a:cs typeface="Arial MT Pro Bold"/>
                <a:sym typeface="Arial MT Pro Bold"/>
              </a:rPr>
              <a:t>BỘ MÔN ĐIỆN TỬ</a:t>
            </a:r>
          </a:p>
        </p:txBody>
      </p:sp>
      <p:sp>
        <p:nvSpPr>
          <p:cNvPr name="Freeform 3" id="3"/>
          <p:cNvSpPr/>
          <p:nvPr/>
        </p:nvSpPr>
        <p:spPr>
          <a:xfrm flipH="false" flipV="false" rot="0">
            <a:off x="13170387" y="294207"/>
            <a:ext cx="3168205" cy="2880985"/>
          </a:xfrm>
          <a:custGeom>
            <a:avLst/>
            <a:gdLst/>
            <a:ahLst/>
            <a:cxnLst/>
            <a:rect r="r" b="b" t="t" l="l"/>
            <a:pathLst>
              <a:path h="2880985" w="3168205">
                <a:moveTo>
                  <a:pt x="0" y="0"/>
                </a:moveTo>
                <a:lnTo>
                  <a:pt x="3168205" y="0"/>
                </a:lnTo>
                <a:lnTo>
                  <a:pt x="3168205" y="2880985"/>
                </a:lnTo>
                <a:lnTo>
                  <a:pt x="0" y="2880985"/>
                </a:lnTo>
                <a:lnTo>
                  <a:pt x="0" y="0"/>
                </a:lnTo>
                <a:close/>
              </a:path>
            </a:pathLst>
          </a:custGeom>
          <a:blipFill>
            <a:blip r:embed="rId2"/>
            <a:stretch>
              <a:fillRect l="0" t="0" r="0" b="-156"/>
            </a:stretch>
          </a:blipFill>
        </p:spPr>
      </p:sp>
      <p:sp>
        <p:nvSpPr>
          <p:cNvPr name="TextBox 4" id="4"/>
          <p:cNvSpPr txBox="true"/>
          <p:nvPr/>
        </p:nvSpPr>
        <p:spPr>
          <a:xfrm rot="0">
            <a:off x="7820951" y="9525691"/>
            <a:ext cx="2646098" cy="476209"/>
          </a:xfrm>
          <a:prstGeom prst="rect">
            <a:avLst/>
          </a:prstGeom>
        </p:spPr>
        <p:txBody>
          <a:bodyPr anchor="t" rtlCol="false" tIns="0" lIns="0" bIns="0" rIns="0">
            <a:spAutoFit/>
          </a:bodyPr>
          <a:lstStyle/>
          <a:p>
            <a:pPr algn="l">
              <a:lnSpc>
                <a:spcPts val="3299"/>
              </a:lnSpc>
            </a:pPr>
            <a:r>
              <a:rPr lang="en-US" b="true" sz="2749">
                <a:solidFill>
                  <a:srgbClr val="170272"/>
                </a:solidFill>
                <a:latin typeface="Arial MT Pro Bold"/>
                <a:ea typeface="Arial MT Pro Bold"/>
                <a:cs typeface="Arial MT Pro Bold"/>
                <a:sym typeface="Arial MT Pro Bold"/>
              </a:rPr>
              <a:t>TP.Hồ Chí Minh </a:t>
            </a:r>
          </a:p>
        </p:txBody>
      </p:sp>
      <p:sp>
        <p:nvSpPr>
          <p:cNvPr name="TextBox 5" id="5"/>
          <p:cNvSpPr txBox="true"/>
          <p:nvPr/>
        </p:nvSpPr>
        <p:spPr>
          <a:xfrm rot="0">
            <a:off x="2564756" y="3803842"/>
            <a:ext cx="13158488" cy="2486025"/>
          </a:xfrm>
          <a:prstGeom prst="rect">
            <a:avLst/>
          </a:prstGeom>
        </p:spPr>
        <p:txBody>
          <a:bodyPr anchor="t" rtlCol="false" tIns="0" lIns="0" bIns="0" rIns="0">
            <a:spAutoFit/>
          </a:bodyPr>
          <a:lstStyle/>
          <a:p>
            <a:pPr algn="ctr">
              <a:lnSpc>
                <a:spcPts val="6335"/>
              </a:lnSpc>
            </a:pPr>
            <a:r>
              <a:rPr lang="en-US" b="true" sz="5279">
                <a:solidFill>
                  <a:srgbClr val="170272"/>
                </a:solidFill>
                <a:latin typeface="Arial Bold"/>
                <a:ea typeface="Arial Bold"/>
                <a:cs typeface="Arial Bold"/>
                <a:sym typeface="Arial Bold"/>
              </a:rPr>
              <a:t>BÁO CÁO </a:t>
            </a:r>
            <a:r>
              <a:rPr lang="en-US" b="true" sz="5279">
                <a:solidFill>
                  <a:srgbClr val="170272"/>
                </a:solidFill>
                <a:latin typeface="Arial Bold"/>
                <a:ea typeface="Arial Bold"/>
                <a:cs typeface="Arial Bold"/>
                <a:sym typeface="Arial Bold"/>
              </a:rPr>
              <a:t>ĐỒ ÁN 2</a:t>
            </a:r>
          </a:p>
          <a:p>
            <a:pPr algn="ctr">
              <a:lnSpc>
                <a:spcPts val="6575"/>
              </a:lnSpc>
            </a:pPr>
            <a:r>
              <a:rPr lang="en-US" b="true" sz="5479">
                <a:solidFill>
                  <a:srgbClr val="170272"/>
                </a:solidFill>
                <a:latin typeface="Arial Bold"/>
                <a:ea typeface="Arial Bold"/>
                <a:cs typeface="Arial Bold"/>
                <a:sym typeface="Arial Bold"/>
              </a:rPr>
              <a:t>HỆ THỐNG MÔ PHỎNG PHẦN CỨNG TRONG VÒNG LẶP</a:t>
            </a:r>
          </a:p>
        </p:txBody>
      </p:sp>
      <p:grpSp>
        <p:nvGrpSpPr>
          <p:cNvPr name="Group 6" id="6"/>
          <p:cNvGrpSpPr/>
          <p:nvPr/>
        </p:nvGrpSpPr>
        <p:grpSpPr>
          <a:xfrm rot="0">
            <a:off x="7040521" y="6943610"/>
            <a:ext cx="8586991" cy="1540914"/>
            <a:chOff x="0" y="0"/>
            <a:chExt cx="11449322" cy="2054553"/>
          </a:xfrm>
        </p:grpSpPr>
        <p:sp>
          <p:nvSpPr>
            <p:cNvPr name="TextBox 7" id="7"/>
            <p:cNvSpPr txBox="true"/>
            <p:nvPr/>
          </p:nvSpPr>
          <p:spPr>
            <a:xfrm rot="0">
              <a:off x="0" y="-76200"/>
              <a:ext cx="7340623" cy="757171"/>
            </a:xfrm>
            <a:prstGeom prst="rect">
              <a:avLst/>
            </a:prstGeom>
          </p:spPr>
          <p:txBody>
            <a:bodyPr anchor="t" rtlCol="false" tIns="0" lIns="0" bIns="0" rIns="0">
              <a:spAutoFit/>
            </a:bodyPr>
            <a:lstStyle/>
            <a:p>
              <a:pPr algn="ctr">
                <a:lnSpc>
                  <a:spcPts val="4124"/>
                </a:lnSpc>
                <a:spcBef>
                  <a:spcPct val="0"/>
                </a:spcBef>
              </a:pPr>
              <a:r>
                <a:rPr lang="en-US" b="true" sz="3437">
                  <a:solidFill>
                    <a:srgbClr val="170272"/>
                  </a:solidFill>
                  <a:latin typeface="Arial MT Pro Bold"/>
                  <a:ea typeface="Arial MT Pro Bold"/>
                  <a:cs typeface="Arial MT Pro Bold"/>
                  <a:sym typeface="Arial MT Pro Bold"/>
                </a:rPr>
                <a:t>GVHD: ThS. Bùi Quốc Bảo</a:t>
              </a:r>
            </a:p>
          </p:txBody>
        </p:sp>
        <p:sp>
          <p:nvSpPr>
            <p:cNvPr name="TextBox 8" id="8"/>
            <p:cNvSpPr txBox="true"/>
            <p:nvPr/>
          </p:nvSpPr>
          <p:spPr>
            <a:xfrm rot="0">
              <a:off x="128919" y="604771"/>
              <a:ext cx="4471194" cy="762000"/>
            </a:xfrm>
            <a:prstGeom prst="rect">
              <a:avLst/>
            </a:prstGeom>
          </p:spPr>
          <p:txBody>
            <a:bodyPr anchor="t" rtlCol="false" tIns="0" lIns="0" bIns="0" rIns="0">
              <a:spAutoFit/>
            </a:bodyPr>
            <a:lstStyle/>
            <a:p>
              <a:pPr algn="l">
                <a:lnSpc>
                  <a:spcPts val="4124"/>
                </a:lnSpc>
                <a:spcBef>
                  <a:spcPct val="0"/>
                </a:spcBef>
              </a:pPr>
              <a:r>
                <a:rPr lang="en-US" b="true" sz="3437">
                  <a:solidFill>
                    <a:srgbClr val="170272"/>
                  </a:solidFill>
                  <a:latin typeface="Arial MT Pro Bold"/>
                  <a:ea typeface="Arial MT Pro Bold"/>
                  <a:cs typeface="Arial MT Pro Bold"/>
                  <a:sym typeface="Arial MT Pro Bold"/>
                </a:rPr>
                <a:t>SVTH:  Ve Samy</a:t>
              </a:r>
            </a:p>
          </p:txBody>
        </p:sp>
        <p:sp>
          <p:nvSpPr>
            <p:cNvPr name="TextBox 9" id="9"/>
            <p:cNvSpPr txBox="true"/>
            <p:nvPr/>
          </p:nvSpPr>
          <p:spPr>
            <a:xfrm rot="0">
              <a:off x="2297035" y="1161916"/>
              <a:ext cx="6165294" cy="892636"/>
            </a:xfrm>
            <a:prstGeom prst="rect">
              <a:avLst/>
            </a:prstGeom>
          </p:spPr>
          <p:txBody>
            <a:bodyPr anchor="t" rtlCol="false" tIns="0" lIns="0" bIns="0" rIns="0">
              <a:spAutoFit/>
            </a:bodyPr>
            <a:lstStyle/>
            <a:p>
              <a:pPr algn="ctr">
                <a:lnSpc>
                  <a:spcPts val="5499"/>
                </a:lnSpc>
                <a:spcBef>
                  <a:spcPct val="0"/>
                </a:spcBef>
              </a:pPr>
              <a:r>
                <a:rPr lang="en-US" b="true" sz="3437">
                  <a:solidFill>
                    <a:srgbClr val="170272"/>
                  </a:solidFill>
                  <a:latin typeface="Arial MT Pro Bold"/>
                  <a:ea typeface="Arial MT Pro Bold"/>
                  <a:cs typeface="Arial MT Pro Bold"/>
                  <a:sym typeface="Arial MT Pro Bold"/>
                </a:rPr>
                <a:t>Trần Nguyễn Thảo Vy </a:t>
              </a:r>
            </a:p>
          </p:txBody>
        </p:sp>
        <p:sp>
          <p:nvSpPr>
            <p:cNvPr name="TextBox 10" id="10"/>
            <p:cNvSpPr txBox="true"/>
            <p:nvPr/>
          </p:nvSpPr>
          <p:spPr>
            <a:xfrm rot="0">
              <a:off x="9182372" y="471421"/>
              <a:ext cx="2266950" cy="903647"/>
            </a:xfrm>
            <a:prstGeom prst="rect">
              <a:avLst/>
            </a:prstGeom>
          </p:spPr>
          <p:txBody>
            <a:bodyPr anchor="t" rtlCol="false" tIns="0" lIns="0" bIns="0" rIns="0">
              <a:spAutoFit/>
            </a:bodyPr>
            <a:lstStyle/>
            <a:p>
              <a:pPr algn="ctr">
                <a:lnSpc>
                  <a:spcPts val="5504"/>
                </a:lnSpc>
                <a:spcBef>
                  <a:spcPct val="0"/>
                </a:spcBef>
              </a:pPr>
              <a:r>
                <a:rPr lang="en-US" b="true" sz="3440">
                  <a:solidFill>
                    <a:srgbClr val="170272"/>
                  </a:solidFill>
                  <a:latin typeface="Arial MT Pro Bold"/>
                  <a:ea typeface="Arial MT Pro Bold"/>
                  <a:cs typeface="Arial MT Pro Bold"/>
                  <a:sym typeface="Arial MT Pro Bold"/>
                </a:rPr>
                <a:t>2212901</a:t>
              </a:r>
            </a:p>
          </p:txBody>
        </p:sp>
        <p:sp>
          <p:nvSpPr>
            <p:cNvPr name="TextBox 11" id="11"/>
            <p:cNvSpPr txBox="true"/>
            <p:nvPr/>
          </p:nvSpPr>
          <p:spPr>
            <a:xfrm rot="0">
              <a:off x="9182372" y="1150905"/>
              <a:ext cx="2266950" cy="903647"/>
            </a:xfrm>
            <a:prstGeom prst="rect">
              <a:avLst/>
            </a:prstGeom>
          </p:spPr>
          <p:txBody>
            <a:bodyPr anchor="t" rtlCol="false" tIns="0" lIns="0" bIns="0" rIns="0">
              <a:spAutoFit/>
            </a:bodyPr>
            <a:lstStyle/>
            <a:p>
              <a:pPr algn="ctr">
                <a:lnSpc>
                  <a:spcPts val="5504"/>
                </a:lnSpc>
                <a:spcBef>
                  <a:spcPct val="0"/>
                </a:spcBef>
              </a:pPr>
              <a:r>
                <a:rPr lang="en-US" b="true" sz="3440">
                  <a:solidFill>
                    <a:srgbClr val="170272"/>
                  </a:solidFill>
                  <a:latin typeface="Arial MT Pro Bold"/>
                  <a:ea typeface="Arial MT Pro Bold"/>
                  <a:cs typeface="Arial MT Pro Bold"/>
                  <a:sym typeface="Arial MT Pro Bold"/>
                </a:rPr>
                <a:t>2214052</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3. Đặc tả hệ thống</a:t>
              </a:r>
            </a:p>
          </p:txBody>
        </p:sp>
      </p:grpSp>
      <p:sp>
        <p:nvSpPr>
          <p:cNvPr name="Freeform 5" id="5"/>
          <p:cNvSpPr/>
          <p:nvPr/>
        </p:nvSpPr>
        <p:spPr>
          <a:xfrm flipH="false" flipV="false" rot="0">
            <a:off x="1745339" y="2033530"/>
            <a:ext cx="13646013" cy="8102320"/>
          </a:xfrm>
          <a:custGeom>
            <a:avLst/>
            <a:gdLst/>
            <a:ahLst/>
            <a:cxnLst/>
            <a:rect r="r" b="b" t="t" l="l"/>
            <a:pathLst>
              <a:path h="8102320" w="13646013">
                <a:moveTo>
                  <a:pt x="0" y="0"/>
                </a:moveTo>
                <a:lnTo>
                  <a:pt x="13646013" y="0"/>
                </a:lnTo>
                <a:lnTo>
                  <a:pt x="13646013" y="8102321"/>
                </a:lnTo>
                <a:lnTo>
                  <a:pt x="0" y="8102321"/>
                </a:lnTo>
                <a:lnTo>
                  <a:pt x="0" y="0"/>
                </a:lnTo>
                <a:close/>
              </a:path>
            </a:pathLst>
          </a:custGeom>
          <a:blipFill>
            <a:blip r:embed="rId2"/>
            <a:stretch>
              <a:fillRect l="0" t="0" r="0" b="0"/>
            </a:stretch>
          </a:blipFill>
        </p:spPr>
      </p:sp>
      <p:sp>
        <p:nvSpPr>
          <p:cNvPr name="Freeform 6" id="6"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7" id="7"/>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4. Thiết kế phần cứng</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4900"/>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4</a:t>
              </a:r>
            </a:p>
          </p:txBody>
        </p:sp>
      </p:grpSp>
      <p:sp>
        <p:nvSpPr>
          <p:cNvPr name="TextBox 8" id="8"/>
          <p:cNvSpPr txBox="true"/>
          <p:nvPr/>
        </p:nvSpPr>
        <p:spPr>
          <a:xfrm rot="0">
            <a:off x="7950624" y="4068874"/>
            <a:ext cx="5870377"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THIẾT KẾ</a:t>
            </a:r>
          </a:p>
          <a:p>
            <a:pPr algn="ctr">
              <a:lnSpc>
                <a:spcPts val="10500"/>
              </a:lnSpc>
            </a:pPr>
            <a:r>
              <a:rPr lang="en-US" sz="7500" b="true">
                <a:solidFill>
                  <a:srgbClr val="000000"/>
                </a:solidFill>
                <a:latin typeface="Arial Bold"/>
                <a:ea typeface="Arial Bold"/>
                <a:cs typeface="Arial Bold"/>
                <a:sym typeface="Arial Bold"/>
              </a:rPr>
              <a:t>PHẦN CỨNG</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4. Thiết kế phần cứng</a:t>
              </a:r>
            </a:p>
          </p:txBody>
        </p:sp>
      </p:grpSp>
      <p:sp>
        <p:nvSpPr>
          <p:cNvPr name="Freeform 5" id="5"/>
          <p:cNvSpPr/>
          <p:nvPr/>
        </p:nvSpPr>
        <p:spPr>
          <a:xfrm flipH="false" flipV="false" rot="0">
            <a:off x="1745339" y="2033530"/>
            <a:ext cx="8682566" cy="7955401"/>
          </a:xfrm>
          <a:custGeom>
            <a:avLst/>
            <a:gdLst/>
            <a:ahLst/>
            <a:cxnLst/>
            <a:rect r="r" b="b" t="t" l="l"/>
            <a:pathLst>
              <a:path h="7955401" w="8682566">
                <a:moveTo>
                  <a:pt x="0" y="0"/>
                </a:moveTo>
                <a:lnTo>
                  <a:pt x="8682567" y="0"/>
                </a:lnTo>
                <a:lnTo>
                  <a:pt x="8682567" y="7955402"/>
                </a:lnTo>
                <a:lnTo>
                  <a:pt x="0" y="7955402"/>
                </a:lnTo>
                <a:lnTo>
                  <a:pt x="0" y="0"/>
                </a:lnTo>
                <a:close/>
              </a:path>
            </a:pathLst>
          </a:custGeom>
          <a:blipFill>
            <a:blip r:embed="rId2"/>
            <a:stretch>
              <a:fillRect l="0" t="0" r="0" b="0"/>
            </a:stretch>
          </a:blipFill>
        </p:spPr>
      </p:sp>
      <p:sp>
        <p:nvSpPr>
          <p:cNvPr name="Freeform 6" id="6"/>
          <p:cNvSpPr/>
          <p:nvPr/>
        </p:nvSpPr>
        <p:spPr>
          <a:xfrm flipH="false" flipV="false" rot="0">
            <a:off x="11477374" y="2395480"/>
            <a:ext cx="5781926" cy="6862820"/>
          </a:xfrm>
          <a:custGeom>
            <a:avLst/>
            <a:gdLst/>
            <a:ahLst/>
            <a:cxnLst/>
            <a:rect r="r" b="b" t="t" l="l"/>
            <a:pathLst>
              <a:path h="6862820" w="5781926">
                <a:moveTo>
                  <a:pt x="0" y="0"/>
                </a:moveTo>
                <a:lnTo>
                  <a:pt x="5781926" y="0"/>
                </a:lnTo>
                <a:lnTo>
                  <a:pt x="5781926" y="6862820"/>
                </a:lnTo>
                <a:lnTo>
                  <a:pt x="0" y="6862820"/>
                </a:lnTo>
                <a:lnTo>
                  <a:pt x="0" y="0"/>
                </a:lnTo>
                <a:close/>
              </a:path>
            </a:pathLst>
          </a:custGeom>
          <a:blipFill>
            <a:blip r:embed="rId3"/>
            <a:stretch>
              <a:fillRect l="0" t="0" r="0" b="0"/>
            </a:stretch>
          </a:blipFill>
        </p:spPr>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4"/>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4. Thiết kế phần cứng</a:t>
              </a:r>
            </a:p>
          </p:txBody>
        </p:sp>
      </p:grpSp>
      <p:sp>
        <p:nvSpPr>
          <p:cNvPr name="Freeform 5" id="5"/>
          <p:cNvSpPr/>
          <p:nvPr/>
        </p:nvSpPr>
        <p:spPr>
          <a:xfrm flipH="false" flipV="false" rot="0">
            <a:off x="7970931" y="2271655"/>
            <a:ext cx="10076650" cy="7847191"/>
          </a:xfrm>
          <a:custGeom>
            <a:avLst/>
            <a:gdLst/>
            <a:ahLst/>
            <a:cxnLst/>
            <a:rect r="r" b="b" t="t" l="l"/>
            <a:pathLst>
              <a:path h="7847191" w="10076650">
                <a:moveTo>
                  <a:pt x="0" y="0"/>
                </a:moveTo>
                <a:lnTo>
                  <a:pt x="10076651" y="0"/>
                </a:lnTo>
                <a:lnTo>
                  <a:pt x="10076651" y="7847192"/>
                </a:lnTo>
                <a:lnTo>
                  <a:pt x="0" y="7847192"/>
                </a:lnTo>
                <a:lnTo>
                  <a:pt x="0" y="0"/>
                </a:lnTo>
                <a:close/>
              </a:path>
            </a:pathLst>
          </a:custGeom>
          <a:blipFill>
            <a:blip r:embed="rId2"/>
            <a:stretch>
              <a:fillRect l="0" t="0" r="0" b="0"/>
            </a:stretch>
          </a:blipFill>
        </p:spPr>
      </p:sp>
      <p:sp>
        <p:nvSpPr>
          <p:cNvPr name="TextBox 6" id="6"/>
          <p:cNvSpPr txBox="true"/>
          <p:nvPr/>
        </p:nvSpPr>
        <p:spPr>
          <a:xfrm rot="0">
            <a:off x="660731" y="2176405"/>
            <a:ext cx="7045120" cy="4959350"/>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Khối nguồn</a:t>
            </a:r>
          </a:p>
          <a:p>
            <a:pPr algn="just" marL="755651" indent="-377825" lvl="1">
              <a:lnSpc>
                <a:spcPts val="4900"/>
              </a:lnSpc>
              <a:buFont typeface="Arial"/>
              <a:buChar char="•"/>
            </a:pPr>
            <a:r>
              <a:rPr lang="en-US" sz="3500">
                <a:solidFill>
                  <a:srgbClr val="000000"/>
                </a:solidFill>
                <a:latin typeface="Arial"/>
                <a:ea typeface="Arial"/>
                <a:cs typeface="Arial"/>
                <a:sym typeface="Arial"/>
              </a:rPr>
              <a:t>Sử dụng nguồn 5V</a:t>
            </a:r>
          </a:p>
          <a:p>
            <a:pPr algn="just" marL="755651" indent="-377825" lvl="1">
              <a:lnSpc>
                <a:spcPts val="4900"/>
              </a:lnSpc>
              <a:buFont typeface="Arial"/>
              <a:buChar char="•"/>
            </a:pPr>
            <a:r>
              <a:rPr lang="en-US" sz="3500">
                <a:solidFill>
                  <a:srgbClr val="000000"/>
                </a:solidFill>
                <a:latin typeface="Arial"/>
                <a:ea typeface="Arial"/>
                <a:cs typeface="Arial"/>
                <a:sym typeface="Arial"/>
              </a:rPr>
              <a:t>Hạ áp bằng LDO LM1117 từ 5V → 3V3, cấp cho toàn mạch.</a:t>
            </a:r>
          </a:p>
          <a:p>
            <a:pPr algn="just" marL="755651" indent="-377825" lvl="1">
              <a:lnSpc>
                <a:spcPts val="4900"/>
              </a:lnSpc>
              <a:buFont typeface="Arial"/>
              <a:buChar char="•"/>
            </a:pPr>
            <a:r>
              <a:rPr lang="en-US" sz="3500">
                <a:solidFill>
                  <a:srgbClr val="000000"/>
                </a:solidFill>
                <a:latin typeface="Arial"/>
                <a:ea typeface="Arial"/>
                <a:cs typeface="Arial"/>
                <a:sym typeface="Arial"/>
              </a:rPr>
              <a:t>Nguồn của DUT được điều khiển bằng HIL, kích thông qua BJT.</a:t>
            </a:r>
          </a:p>
          <a:p>
            <a:pPr algn="just">
              <a:lnSpc>
                <a:spcPts val="4900"/>
              </a:lnSpc>
              <a:spcBef>
                <a:spcPct val="0"/>
              </a:spcBef>
            </a:pPr>
          </a:p>
        </p:txBody>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4. Thiết kế phần cứng</a:t>
              </a:r>
            </a:p>
          </p:txBody>
        </p:sp>
      </p:grpSp>
      <p:sp>
        <p:nvSpPr>
          <p:cNvPr name="Freeform 5" id="5"/>
          <p:cNvSpPr/>
          <p:nvPr/>
        </p:nvSpPr>
        <p:spPr>
          <a:xfrm flipH="false" flipV="false" rot="0">
            <a:off x="9979222" y="2287530"/>
            <a:ext cx="7280078" cy="3035300"/>
          </a:xfrm>
          <a:custGeom>
            <a:avLst/>
            <a:gdLst/>
            <a:ahLst/>
            <a:cxnLst/>
            <a:rect r="r" b="b" t="t" l="l"/>
            <a:pathLst>
              <a:path h="3035300" w="7280078">
                <a:moveTo>
                  <a:pt x="0" y="0"/>
                </a:moveTo>
                <a:lnTo>
                  <a:pt x="7280078" y="0"/>
                </a:lnTo>
                <a:lnTo>
                  <a:pt x="7280078" y="3035300"/>
                </a:lnTo>
                <a:lnTo>
                  <a:pt x="0" y="3035300"/>
                </a:lnTo>
                <a:lnTo>
                  <a:pt x="0" y="0"/>
                </a:lnTo>
                <a:close/>
              </a:path>
            </a:pathLst>
          </a:custGeom>
          <a:blipFill>
            <a:blip r:embed="rId2"/>
            <a:stretch>
              <a:fillRect l="-11001" t="0" r="0" b="0"/>
            </a:stretch>
          </a:blipFill>
        </p:spPr>
      </p:sp>
      <p:sp>
        <p:nvSpPr>
          <p:cNvPr name="Freeform 6" id="6"/>
          <p:cNvSpPr/>
          <p:nvPr/>
        </p:nvSpPr>
        <p:spPr>
          <a:xfrm flipH="false" flipV="false" rot="0">
            <a:off x="12876949" y="5879932"/>
            <a:ext cx="4809787" cy="4054888"/>
          </a:xfrm>
          <a:custGeom>
            <a:avLst/>
            <a:gdLst/>
            <a:ahLst/>
            <a:cxnLst/>
            <a:rect r="r" b="b" t="t" l="l"/>
            <a:pathLst>
              <a:path h="4054888" w="4809787">
                <a:moveTo>
                  <a:pt x="0" y="0"/>
                </a:moveTo>
                <a:lnTo>
                  <a:pt x="4809787" y="0"/>
                </a:lnTo>
                <a:lnTo>
                  <a:pt x="4809787" y="4054887"/>
                </a:lnTo>
                <a:lnTo>
                  <a:pt x="0" y="4054887"/>
                </a:lnTo>
                <a:lnTo>
                  <a:pt x="0" y="0"/>
                </a:lnTo>
                <a:close/>
              </a:path>
            </a:pathLst>
          </a:custGeom>
          <a:blipFill>
            <a:blip r:embed="rId3"/>
            <a:stretch>
              <a:fillRect l="0" t="0" r="0" b="0"/>
            </a:stretch>
          </a:blipFill>
        </p:spPr>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4"/>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
        <p:nvSpPr>
          <p:cNvPr name="Freeform 9" id="9"/>
          <p:cNvSpPr/>
          <p:nvPr/>
        </p:nvSpPr>
        <p:spPr>
          <a:xfrm flipH="false" flipV="false" rot="0">
            <a:off x="7587991" y="5818237"/>
            <a:ext cx="5288958" cy="4178277"/>
          </a:xfrm>
          <a:custGeom>
            <a:avLst/>
            <a:gdLst/>
            <a:ahLst/>
            <a:cxnLst/>
            <a:rect r="r" b="b" t="t" l="l"/>
            <a:pathLst>
              <a:path h="4178277" w="5288958">
                <a:moveTo>
                  <a:pt x="0" y="0"/>
                </a:moveTo>
                <a:lnTo>
                  <a:pt x="5288958" y="0"/>
                </a:lnTo>
                <a:lnTo>
                  <a:pt x="5288958" y="4178277"/>
                </a:lnTo>
                <a:lnTo>
                  <a:pt x="0" y="4178277"/>
                </a:lnTo>
                <a:lnTo>
                  <a:pt x="0" y="0"/>
                </a:lnTo>
                <a:close/>
              </a:path>
            </a:pathLst>
          </a:custGeom>
          <a:blipFill>
            <a:blip r:embed="rId5"/>
            <a:stretch>
              <a:fillRect l="0" t="0" r="0" b="0"/>
            </a:stretch>
          </a:blipFill>
        </p:spPr>
      </p:sp>
      <p:sp>
        <p:nvSpPr>
          <p:cNvPr name="TextBox 10" id="10"/>
          <p:cNvSpPr txBox="true"/>
          <p:nvPr/>
        </p:nvSpPr>
        <p:spPr>
          <a:xfrm rot="0">
            <a:off x="532544" y="2176405"/>
            <a:ext cx="6120706" cy="6816725"/>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Khối HIL</a:t>
            </a:r>
          </a:p>
          <a:p>
            <a:pPr algn="just" marL="755651" indent="-377825" lvl="1">
              <a:lnSpc>
                <a:spcPts val="4900"/>
              </a:lnSpc>
              <a:buFont typeface="Arial"/>
              <a:buChar char="•"/>
            </a:pPr>
            <a:r>
              <a:rPr lang="en-US" sz="3500">
                <a:solidFill>
                  <a:srgbClr val="000000"/>
                </a:solidFill>
                <a:latin typeface="Arial"/>
                <a:ea typeface="Arial"/>
                <a:cs typeface="Arial"/>
                <a:sym typeface="Arial"/>
              </a:rPr>
              <a:t>Bao gồm các khối như khối MCU, Raspberry Pi Pico, IC CAN tranceiver, thạch anh, nút nhấn, usb, led,..</a:t>
            </a:r>
          </a:p>
          <a:p>
            <a:pPr algn="just" marL="755651" indent="-377825" lvl="1">
              <a:lnSpc>
                <a:spcPts val="4900"/>
              </a:lnSpc>
              <a:buFont typeface="Arial"/>
              <a:buChar char="•"/>
            </a:pPr>
            <a:r>
              <a:rPr lang="en-US" sz="3500">
                <a:solidFill>
                  <a:srgbClr val="000000"/>
                </a:solidFill>
                <a:latin typeface="Arial"/>
                <a:ea typeface="Arial"/>
                <a:cs typeface="Arial"/>
                <a:sym typeface="Arial"/>
              </a:rPr>
              <a:t>Được nối với header phần lớn các chân, nhằm dễ dàng kết nối, phục vụ mục đích test sau này.</a:t>
            </a:r>
          </a:p>
          <a:p>
            <a:pPr algn="just">
              <a:lnSpc>
                <a:spcPts val="49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4. Thiết kế phần cứng</a:t>
              </a:r>
            </a:p>
          </p:txBody>
        </p:sp>
      </p:grpSp>
      <p:sp>
        <p:nvSpPr>
          <p:cNvPr name="Freeform 5" id="5"/>
          <p:cNvSpPr/>
          <p:nvPr/>
        </p:nvSpPr>
        <p:spPr>
          <a:xfrm flipH="false" flipV="false" rot="0">
            <a:off x="5538160" y="5209329"/>
            <a:ext cx="5673436" cy="5143500"/>
          </a:xfrm>
          <a:custGeom>
            <a:avLst/>
            <a:gdLst/>
            <a:ahLst/>
            <a:cxnLst/>
            <a:rect r="r" b="b" t="t" l="l"/>
            <a:pathLst>
              <a:path h="5143500" w="5673436">
                <a:moveTo>
                  <a:pt x="0" y="0"/>
                </a:moveTo>
                <a:lnTo>
                  <a:pt x="5673437" y="0"/>
                </a:lnTo>
                <a:lnTo>
                  <a:pt x="5673437" y="5143500"/>
                </a:lnTo>
                <a:lnTo>
                  <a:pt x="0" y="5143500"/>
                </a:lnTo>
                <a:lnTo>
                  <a:pt x="0" y="0"/>
                </a:lnTo>
                <a:close/>
              </a:path>
            </a:pathLst>
          </a:custGeom>
          <a:blipFill>
            <a:blip r:embed="rId2"/>
            <a:stretch>
              <a:fillRect l="0" t="0" r="0" b="0"/>
            </a:stretch>
          </a:blipFill>
        </p:spPr>
      </p:sp>
      <p:sp>
        <p:nvSpPr>
          <p:cNvPr name="Freeform 6" id="6"/>
          <p:cNvSpPr/>
          <p:nvPr/>
        </p:nvSpPr>
        <p:spPr>
          <a:xfrm flipH="false" flipV="false" rot="0">
            <a:off x="10070935" y="2205826"/>
            <a:ext cx="7761596" cy="2803479"/>
          </a:xfrm>
          <a:custGeom>
            <a:avLst/>
            <a:gdLst/>
            <a:ahLst/>
            <a:cxnLst/>
            <a:rect r="r" b="b" t="t" l="l"/>
            <a:pathLst>
              <a:path h="2803479" w="7761596">
                <a:moveTo>
                  <a:pt x="0" y="0"/>
                </a:moveTo>
                <a:lnTo>
                  <a:pt x="7761595" y="0"/>
                </a:lnTo>
                <a:lnTo>
                  <a:pt x="7761595" y="2803478"/>
                </a:lnTo>
                <a:lnTo>
                  <a:pt x="0" y="2803478"/>
                </a:lnTo>
                <a:lnTo>
                  <a:pt x="0" y="0"/>
                </a:lnTo>
                <a:close/>
              </a:path>
            </a:pathLst>
          </a:custGeom>
          <a:blipFill>
            <a:blip r:embed="rId3"/>
            <a:stretch>
              <a:fillRect l="0" t="0" r="0" b="0"/>
            </a:stretch>
          </a:blipFill>
        </p:spPr>
      </p:sp>
      <p:sp>
        <p:nvSpPr>
          <p:cNvPr name="Freeform 7" id="7"/>
          <p:cNvSpPr/>
          <p:nvPr/>
        </p:nvSpPr>
        <p:spPr>
          <a:xfrm flipH="false" flipV="false" rot="0">
            <a:off x="11542933" y="5275159"/>
            <a:ext cx="6745067" cy="5011841"/>
          </a:xfrm>
          <a:custGeom>
            <a:avLst/>
            <a:gdLst/>
            <a:ahLst/>
            <a:cxnLst/>
            <a:rect r="r" b="b" t="t" l="l"/>
            <a:pathLst>
              <a:path h="5011841" w="6745067">
                <a:moveTo>
                  <a:pt x="0" y="0"/>
                </a:moveTo>
                <a:lnTo>
                  <a:pt x="6745067" y="0"/>
                </a:lnTo>
                <a:lnTo>
                  <a:pt x="6745067" y="5011841"/>
                </a:lnTo>
                <a:lnTo>
                  <a:pt x="0" y="5011841"/>
                </a:lnTo>
                <a:lnTo>
                  <a:pt x="0" y="0"/>
                </a:lnTo>
                <a:close/>
              </a:path>
            </a:pathLst>
          </a:custGeom>
          <a:blipFill>
            <a:blip r:embed="rId4"/>
            <a:stretch>
              <a:fillRect l="0" t="0" r="0" b="0"/>
            </a:stretch>
          </a:blipFill>
        </p:spPr>
      </p:sp>
      <p:sp>
        <p:nvSpPr>
          <p:cNvPr name="TextBox 8" id="8"/>
          <p:cNvSpPr txBox="true"/>
          <p:nvPr/>
        </p:nvSpPr>
        <p:spPr>
          <a:xfrm rot="0">
            <a:off x="532544" y="2176405"/>
            <a:ext cx="9235203" cy="3101975"/>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Khối DUT</a:t>
            </a:r>
          </a:p>
          <a:p>
            <a:pPr algn="just" marL="755651" indent="-377825" lvl="1">
              <a:lnSpc>
                <a:spcPts val="4900"/>
              </a:lnSpc>
              <a:buFont typeface="Arial"/>
              <a:buChar char="•"/>
            </a:pPr>
            <a:r>
              <a:rPr lang="en-US" sz="3500">
                <a:solidFill>
                  <a:srgbClr val="000000"/>
                </a:solidFill>
                <a:latin typeface="Arial"/>
                <a:ea typeface="Arial"/>
                <a:cs typeface="Arial"/>
                <a:sym typeface="Arial"/>
              </a:rPr>
              <a:t>Chủ yếu là các hàng chân, nhằm phục vụ việc kết nối DUT dễ dàng.</a:t>
            </a:r>
          </a:p>
          <a:p>
            <a:pPr algn="just" marL="755651" indent="-377825" lvl="1">
              <a:lnSpc>
                <a:spcPts val="4900"/>
              </a:lnSpc>
              <a:spcBef>
                <a:spcPct val="0"/>
              </a:spcBef>
              <a:buFont typeface="Arial"/>
              <a:buChar char="•"/>
            </a:pPr>
            <a:r>
              <a:rPr lang="en-US" sz="3500">
                <a:solidFill>
                  <a:srgbClr val="000000"/>
                </a:solidFill>
                <a:latin typeface="Arial"/>
                <a:ea typeface="Arial"/>
                <a:cs typeface="Arial"/>
                <a:sym typeface="Arial"/>
              </a:rPr>
              <a:t>IC CAN  </a:t>
            </a:r>
            <a:r>
              <a:rPr lang="en-US" sz="3500">
                <a:solidFill>
                  <a:srgbClr val="000000"/>
                </a:solidFill>
                <a:latin typeface="Arial"/>
                <a:ea typeface="Arial"/>
                <a:cs typeface="Arial"/>
                <a:sym typeface="Arial"/>
              </a:rPr>
              <a:t>tranceiver nhằm hỗ trợ việc kiểm thử CAN sau này.</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5"/>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561269"/>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5</a:t>
              </a:r>
            </a:p>
          </p:txBody>
        </p:sp>
      </p:grpSp>
      <p:sp>
        <p:nvSpPr>
          <p:cNvPr name="TextBox 8" id="8"/>
          <p:cNvSpPr txBox="true"/>
          <p:nvPr/>
        </p:nvSpPr>
        <p:spPr>
          <a:xfrm rot="0">
            <a:off x="8292929" y="4068874"/>
            <a:ext cx="5185767"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THIẾT KẾ</a:t>
            </a:r>
          </a:p>
          <a:p>
            <a:pPr algn="ctr">
              <a:lnSpc>
                <a:spcPts val="10500"/>
              </a:lnSpc>
            </a:pPr>
            <a:r>
              <a:rPr lang="en-US" sz="7500" b="true">
                <a:solidFill>
                  <a:srgbClr val="000000"/>
                </a:solidFill>
                <a:latin typeface="Arial Bold"/>
                <a:ea typeface="Arial Bold"/>
                <a:cs typeface="Arial Bold"/>
                <a:sym typeface="Arial Bold"/>
              </a:rPr>
              <a:t>PHẦN MỀM</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p:cNvSpPr/>
          <p:nvPr/>
        </p:nvSpPr>
        <p:spPr>
          <a:xfrm flipH="false" flipV="false" rot="0">
            <a:off x="1254763" y="3001905"/>
            <a:ext cx="16152741" cy="6804342"/>
          </a:xfrm>
          <a:custGeom>
            <a:avLst/>
            <a:gdLst/>
            <a:ahLst/>
            <a:cxnLst/>
            <a:rect r="r" b="b" t="t" l="l"/>
            <a:pathLst>
              <a:path h="6804342" w="16152741">
                <a:moveTo>
                  <a:pt x="0" y="0"/>
                </a:moveTo>
                <a:lnTo>
                  <a:pt x="16152741" y="0"/>
                </a:lnTo>
                <a:lnTo>
                  <a:pt x="16152741" y="6804342"/>
                </a:lnTo>
                <a:lnTo>
                  <a:pt x="0" y="6804342"/>
                </a:lnTo>
                <a:lnTo>
                  <a:pt x="0" y="0"/>
                </a:lnTo>
                <a:close/>
              </a:path>
            </a:pathLst>
          </a:custGeom>
          <a:blipFill>
            <a:blip r:embed="rId2"/>
            <a:stretch>
              <a:fillRect l="0" t="0" r="0" b="0"/>
            </a:stretch>
          </a:blipFill>
        </p:spPr>
      </p:sp>
      <p:sp>
        <p:nvSpPr>
          <p:cNvPr name="TextBox 6" id="6"/>
          <p:cNvSpPr txBox="true"/>
          <p:nvPr/>
        </p:nvSpPr>
        <p:spPr>
          <a:xfrm rot="0">
            <a:off x="660731" y="2176405"/>
            <a:ext cx="10860233" cy="625475"/>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Arial Bold"/>
                <a:ea typeface="Arial Bold"/>
                <a:cs typeface="Arial Bold"/>
                <a:sym typeface="Arial Bold"/>
              </a:rPr>
              <a:t>Tổng quan phần mềm:</a:t>
            </a:r>
          </a:p>
        </p:txBody>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p:cNvSpPr/>
          <p:nvPr/>
        </p:nvSpPr>
        <p:spPr>
          <a:xfrm flipH="false" flipV="false" rot="0">
            <a:off x="7330971" y="2033530"/>
            <a:ext cx="8379986" cy="8065736"/>
          </a:xfrm>
          <a:custGeom>
            <a:avLst/>
            <a:gdLst/>
            <a:ahLst/>
            <a:cxnLst/>
            <a:rect r="r" b="b" t="t" l="l"/>
            <a:pathLst>
              <a:path h="8065736" w="8379986">
                <a:moveTo>
                  <a:pt x="0" y="0"/>
                </a:moveTo>
                <a:lnTo>
                  <a:pt x="8379986" y="0"/>
                </a:lnTo>
                <a:lnTo>
                  <a:pt x="8379986" y="8065737"/>
                </a:lnTo>
                <a:lnTo>
                  <a:pt x="0" y="8065737"/>
                </a:lnTo>
                <a:lnTo>
                  <a:pt x="0" y="0"/>
                </a:lnTo>
                <a:close/>
              </a:path>
            </a:pathLst>
          </a:custGeom>
          <a:blipFill>
            <a:blip r:embed="rId2"/>
            <a:stretch>
              <a:fillRect l="0" t="0" r="0" b="0"/>
            </a:stretch>
          </a:blipFill>
        </p:spPr>
      </p:sp>
      <p:sp>
        <p:nvSpPr>
          <p:cNvPr name="Freeform 6" id="6"/>
          <p:cNvSpPr/>
          <p:nvPr/>
        </p:nvSpPr>
        <p:spPr>
          <a:xfrm flipH="false" flipV="false" rot="0">
            <a:off x="660731" y="3325755"/>
            <a:ext cx="4544362" cy="1817745"/>
          </a:xfrm>
          <a:custGeom>
            <a:avLst/>
            <a:gdLst/>
            <a:ahLst/>
            <a:cxnLst/>
            <a:rect r="r" b="b" t="t" l="l"/>
            <a:pathLst>
              <a:path h="1817745" w="4544362">
                <a:moveTo>
                  <a:pt x="0" y="0"/>
                </a:moveTo>
                <a:lnTo>
                  <a:pt x="4544362" y="0"/>
                </a:lnTo>
                <a:lnTo>
                  <a:pt x="4544362" y="1817745"/>
                </a:lnTo>
                <a:lnTo>
                  <a:pt x="0" y="1817745"/>
                </a:lnTo>
                <a:lnTo>
                  <a:pt x="0" y="0"/>
                </a:lnTo>
                <a:close/>
              </a:path>
            </a:pathLst>
          </a:custGeom>
          <a:blipFill>
            <a:blip r:embed="rId3"/>
            <a:stretch>
              <a:fillRect l="0" t="0" r="0" b="0"/>
            </a:stretch>
          </a:blipFill>
          <a:ln w="38100" cap="sq">
            <a:solidFill>
              <a:srgbClr val="FF3131"/>
            </a:solidFill>
            <a:prstDash val="sysDot"/>
            <a:miter/>
          </a:ln>
        </p:spPr>
      </p:sp>
      <p:sp>
        <p:nvSpPr>
          <p:cNvPr name="TextBox 7" id="7"/>
          <p:cNvSpPr txBox="true"/>
          <p:nvPr/>
        </p:nvSpPr>
        <p:spPr>
          <a:xfrm rot="0">
            <a:off x="660731" y="2176405"/>
            <a:ext cx="6857982" cy="1244600"/>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Arial Bold"/>
                <a:ea typeface="Arial Bold"/>
                <a:cs typeface="Arial Bold"/>
                <a:sym typeface="Arial Bold"/>
              </a:rPr>
              <a:t> Lưu đồ giải thuật tổng quan của HIL và DUT:</a:t>
            </a:r>
          </a:p>
        </p:txBody>
      </p:sp>
      <p:sp>
        <p:nvSpPr>
          <p:cNvPr name="Freeform 8" id="8"/>
          <p:cNvSpPr/>
          <p:nvPr/>
        </p:nvSpPr>
        <p:spPr>
          <a:xfrm flipH="false" flipV="false" rot="0">
            <a:off x="326518" y="6400800"/>
            <a:ext cx="6243088" cy="2153865"/>
          </a:xfrm>
          <a:custGeom>
            <a:avLst/>
            <a:gdLst/>
            <a:ahLst/>
            <a:cxnLst/>
            <a:rect r="r" b="b" t="t" l="l"/>
            <a:pathLst>
              <a:path h="2153865" w="6243088">
                <a:moveTo>
                  <a:pt x="0" y="0"/>
                </a:moveTo>
                <a:lnTo>
                  <a:pt x="6243088" y="0"/>
                </a:lnTo>
                <a:lnTo>
                  <a:pt x="6243088" y="2153865"/>
                </a:lnTo>
                <a:lnTo>
                  <a:pt x="0" y="2153865"/>
                </a:lnTo>
                <a:lnTo>
                  <a:pt x="0" y="0"/>
                </a:lnTo>
                <a:close/>
              </a:path>
            </a:pathLst>
          </a:custGeom>
          <a:blipFill>
            <a:blip r:embed="rId4"/>
            <a:stretch>
              <a:fillRect l="0" t="0" r="0" b="0"/>
            </a:stretch>
          </a:blipFill>
        </p:spPr>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5"/>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p:cNvSpPr/>
          <p:nvPr/>
        </p:nvSpPr>
        <p:spPr>
          <a:xfrm flipH="false" flipV="false" rot="0">
            <a:off x="660731" y="4756320"/>
            <a:ext cx="3802886" cy="2196033"/>
          </a:xfrm>
          <a:custGeom>
            <a:avLst/>
            <a:gdLst/>
            <a:ahLst/>
            <a:cxnLst/>
            <a:rect r="r" b="b" t="t" l="l"/>
            <a:pathLst>
              <a:path h="2196033" w="3802886">
                <a:moveTo>
                  <a:pt x="0" y="0"/>
                </a:moveTo>
                <a:lnTo>
                  <a:pt x="3802886" y="0"/>
                </a:lnTo>
                <a:lnTo>
                  <a:pt x="3802886" y="2196033"/>
                </a:lnTo>
                <a:lnTo>
                  <a:pt x="0" y="2196033"/>
                </a:lnTo>
                <a:lnTo>
                  <a:pt x="0" y="0"/>
                </a:lnTo>
                <a:close/>
              </a:path>
            </a:pathLst>
          </a:custGeom>
          <a:blipFill>
            <a:blip r:embed="rId2"/>
            <a:stretch>
              <a:fillRect l="0" t="0" r="0" b="0"/>
            </a:stretch>
          </a:blipFill>
          <a:ln w="38100" cap="sq">
            <a:solidFill>
              <a:srgbClr val="FF3131"/>
            </a:solidFill>
            <a:prstDash val="sysDot"/>
            <a:miter/>
          </a:ln>
        </p:spPr>
      </p:sp>
      <p:sp>
        <p:nvSpPr>
          <p:cNvPr name="Freeform 6" id="6"/>
          <p:cNvSpPr/>
          <p:nvPr/>
        </p:nvSpPr>
        <p:spPr>
          <a:xfrm flipH="false" flipV="false" rot="0">
            <a:off x="6090847" y="3421005"/>
            <a:ext cx="4103796" cy="6645823"/>
          </a:xfrm>
          <a:custGeom>
            <a:avLst/>
            <a:gdLst/>
            <a:ahLst/>
            <a:cxnLst/>
            <a:rect r="r" b="b" t="t" l="l"/>
            <a:pathLst>
              <a:path h="6645823" w="4103796">
                <a:moveTo>
                  <a:pt x="0" y="0"/>
                </a:moveTo>
                <a:lnTo>
                  <a:pt x="4103796" y="0"/>
                </a:lnTo>
                <a:lnTo>
                  <a:pt x="4103796" y="6645823"/>
                </a:lnTo>
                <a:lnTo>
                  <a:pt x="0" y="6645823"/>
                </a:lnTo>
                <a:lnTo>
                  <a:pt x="0" y="0"/>
                </a:lnTo>
                <a:close/>
              </a:path>
            </a:pathLst>
          </a:custGeom>
          <a:blipFill>
            <a:blip r:embed="rId3"/>
            <a:stretch>
              <a:fillRect l="0" t="0" r="0" b="0"/>
            </a:stretch>
          </a:blipFill>
        </p:spPr>
      </p:sp>
      <p:sp>
        <p:nvSpPr>
          <p:cNvPr name="Freeform 7" id="7"/>
          <p:cNvSpPr/>
          <p:nvPr/>
        </p:nvSpPr>
        <p:spPr>
          <a:xfrm flipH="false" flipV="false" rot="0">
            <a:off x="11103270" y="2271655"/>
            <a:ext cx="6549961" cy="7891520"/>
          </a:xfrm>
          <a:custGeom>
            <a:avLst/>
            <a:gdLst/>
            <a:ahLst/>
            <a:cxnLst/>
            <a:rect r="r" b="b" t="t" l="l"/>
            <a:pathLst>
              <a:path h="7891520" w="6549961">
                <a:moveTo>
                  <a:pt x="0" y="0"/>
                </a:moveTo>
                <a:lnTo>
                  <a:pt x="6549961" y="0"/>
                </a:lnTo>
                <a:lnTo>
                  <a:pt x="6549961" y="7891520"/>
                </a:lnTo>
                <a:lnTo>
                  <a:pt x="0" y="7891520"/>
                </a:lnTo>
                <a:lnTo>
                  <a:pt x="0" y="0"/>
                </a:lnTo>
                <a:close/>
              </a:path>
            </a:pathLst>
          </a:custGeom>
          <a:blipFill>
            <a:blip r:embed="rId4"/>
            <a:stretch>
              <a:fillRect l="0" t="0" r="0" b="0"/>
            </a:stretch>
          </a:blipFill>
        </p:spPr>
      </p:sp>
      <p:sp>
        <p:nvSpPr>
          <p:cNvPr name="TextBox 8" id="8"/>
          <p:cNvSpPr txBox="true"/>
          <p:nvPr/>
        </p:nvSpPr>
        <p:spPr>
          <a:xfrm rot="0">
            <a:off x="660731" y="2176405"/>
            <a:ext cx="10860233" cy="1244600"/>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 Lưu đồ giải thuật của HIL:</a:t>
            </a:r>
          </a:p>
          <a:p>
            <a:pPr algn="just" marL="755651" indent="-377825" lvl="1">
              <a:lnSpc>
                <a:spcPts val="4900"/>
              </a:lnSpc>
              <a:spcBef>
                <a:spcPct val="0"/>
              </a:spcBef>
              <a:buFont typeface="Arial"/>
              <a:buChar char="•"/>
            </a:pPr>
            <a:r>
              <a:rPr lang="en-US" sz="3500">
                <a:solidFill>
                  <a:srgbClr val="000000"/>
                </a:solidFill>
                <a:latin typeface="Arial"/>
                <a:ea typeface="Arial"/>
                <a:cs typeface="Arial"/>
                <a:sym typeface="Arial"/>
              </a:rPr>
              <a:t>Lưu đồ giải thuật khối giả lập các module i2c</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5"/>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3" id="3"/>
          <p:cNvSpPr/>
          <p:nvPr/>
        </p:nvSpPr>
        <p:spPr>
          <a:xfrm>
            <a:off x="236944" y="1660548"/>
            <a:ext cx="17814112" cy="50564"/>
          </a:xfrm>
          <a:prstGeom prst="line">
            <a:avLst/>
          </a:prstGeom>
          <a:ln cap="rnd" w="76200">
            <a:solidFill>
              <a:srgbClr val="0070C0"/>
            </a:solidFill>
            <a:prstDash val="solid"/>
            <a:headEnd type="diamond" len="lg" w="lg"/>
            <a:tailEnd type="none" len="sm" w="sm"/>
          </a:ln>
        </p:spPr>
      </p:sp>
      <p:grpSp>
        <p:nvGrpSpPr>
          <p:cNvPr name="Group 4" id="4"/>
          <p:cNvGrpSpPr/>
          <p:nvPr/>
        </p:nvGrpSpPr>
        <p:grpSpPr>
          <a:xfrm rot="0">
            <a:off x="1803813" y="2743193"/>
            <a:ext cx="1091459" cy="1091459"/>
            <a:chOff x="0" y="0"/>
            <a:chExt cx="287462" cy="287462"/>
          </a:xfrm>
        </p:grpSpPr>
        <p:sp>
          <p:nvSpPr>
            <p:cNvPr name="Freeform 5" id="5"/>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0000"/>
            </a:solidFill>
          </p:spPr>
        </p:sp>
        <p:sp>
          <p:nvSpPr>
            <p:cNvPr name="TextBox 6" id="6"/>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1</a:t>
              </a:r>
            </a:p>
          </p:txBody>
        </p:sp>
      </p:grpSp>
      <p:grpSp>
        <p:nvGrpSpPr>
          <p:cNvPr name="Group 7" id="7"/>
          <p:cNvGrpSpPr/>
          <p:nvPr/>
        </p:nvGrpSpPr>
        <p:grpSpPr>
          <a:xfrm rot="0">
            <a:off x="1803813" y="4453773"/>
            <a:ext cx="1091459" cy="1091459"/>
            <a:chOff x="0" y="0"/>
            <a:chExt cx="287462" cy="287462"/>
          </a:xfrm>
        </p:grpSpPr>
        <p:sp>
          <p:nvSpPr>
            <p:cNvPr name="Freeform 8" id="8"/>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004E7A"/>
            </a:solidFill>
          </p:spPr>
        </p:sp>
        <p:sp>
          <p:nvSpPr>
            <p:cNvPr name="TextBox 9" id="9"/>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2</a:t>
              </a:r>
            </a:p>
          </p:txBody>
        </p:sp>
      </p:grpSp>
      <p:grpSp>
        <p:nvGrpSpPr>
          <p:cNvPr name="Group 10" id="10"/>
          <p:cNvGrpSpPr/>
          <p:nvPr/>
        </p:nvGrpSpPr>
        <p:grpSpPr>
          <a:xfrm rot="0">
            <a:off x="1803813" y="6164357"/>
            <a:ext cx="1091459" cy="1091459"/>
            <a:chOff x="0" y="0"/>
            <a:chExt cx="287462" cy="287462"/>
          </a:xfrm>
        </p:grpSpPr>
        <p:sp>
          <p:nvSpPr>
            <p:cNvPr name="Freeform 11" id="11"/>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00687A"/>
            </a:solidFill>
          </p:spPr>
        </p:sp>
        <p:sp>
          <p:nvSpPr>
            <p:cNvPr name="TextBox 12" id="12"/>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3</a:t>
              </a:r>
            </a:p>
          </p:txBody>
        </p:sp>
      </p:grpSp>
      <p:grpSp>
        <p:nvGrpSpPr>
          <p:cNvPr name="Group 13" id="13"/>
          <p:cNvGrpSpPr/>
          <p:nvPr/>
        </p:nvGrpSpPr>
        <p:grpSpPr>
          <a:xfrm rot="0">
            <a:off x="10352500" y="2743193"/>
            <a:ext cx="1091459" cy="1091459"/>
            <a:chOff x="0" y="0"/>
            <a:chExt cx="287462" cy="287462"/>
          </a:xfrm>
        </p:grpSpPr>
        <p:sp>
          <p:nvSpPr>
            <p:cNvPr name="Freeform 14" id="14"/>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561269"/>
            </a:solidFill>
          </p:spPr>
        </p:sp>
        <p:sp>
          <p:nvSpPr>
            <p:cNvPr name="TextBox 15" id="15"/>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5</a:t>
              </a:r>
            </a:p>
          </p:txBody>
        </p:sp>
      </p:grpSp>
      <p:grpSp>
        <p:nvGrpSpPr>
          <p:cNvPr name="Group 16" id="16"/>
          <p:cNvGrpSpPr/>
          <p:nvPr/>
        </p:nvGrpSpPr>
        <p:grpSpPr>
          <a:xfrm rot="0">
            <a:off x="10352500" y="4882402"/>
            <a:ext cx="1091459" cy="1091459"/>
            <a:chOff x="0" y="0"/>
            <a:chExt cx="287462" cy="287462"/>
          </a:xfrm>
        </p:grpSpPr>
        <p:sp>
          <p:nvSpPr>
            <p:cNvPr name="Freeform 17" id="17"/>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6200"/>
            </a:solidFill>
          </p:spPr>
        </p:sp>
        <p:sp>
          <p:nvSpPr>
            <p:cNvPr name="TextBox 18" id="18"/>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6</a:t>
              </a:r>
            </a:p>
          </p:txBody>
        </p:sp>
      </p:grpSp>
      <p:grpSp>
        <p:nvGrpSpPr>
          <p:cNvPr name="Group 19" id="19"/>
          <p:cNvGrpSpPr/>
          <p:nvPr/>
        </p:nvGrpSpPr>
        <p:grpSpPr>
          <a:xfrm rot="0">
            <a:off x="10352500" y="7021611"/>
            <a:ext cx="1091459" cy="1091459"/>
            <a:chOff x="0" y="0"/>
            <a:chExt cx="287462" cy="287462"/>
          </a:xfrm>
        </p:grpSpPr>
        <p:sp>
          <p:nvSpPr>
            <p:cNvPr name="Freeform 20" id="20"/>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11676A"/>
            </a:solidFill>
          </p:spPr>
        </p:sp>
        <p:sp>
          <p:nvSpPr>
            <p:cNvPr name="TextBox 21" id="21"/>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7</a:t>
              </a:r>
            </a:p>
          </p:txBody>
        </p:sp>
      </p:grpSp>
      <p:grpSp>
        <p:nvGrpSpPr>
          <p:cNvPr name="Group 22" id="22"/>
          <p:cNvGrpSpPr/>
          <p:nvPr/>
        </p:nvGrpSpPr>
        <p:grpSpPr>
          <a:xfrm rot="0">
            <a:off x="1803813" y="7874941"/>
            <a:ext cx="1091459" cy="1091459"/>
            <a:chOff x="0" y="0"/>
            <a:chExt cx="287462" cy="287462"/>
          </a:xfrm>
        </p:grpSpPr>
        <p:sp>
          <p:nvSpPr>
            <p:cNvPr name="Freeform 23" id="23"/>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4900"/>
            </a:solidFill>
          </p:spPr>
        </p:sp>
        <p:sp>
          <p:nvSpPr>
            <p:cNvPr name="TextBox 24" id="24"/>
            <p:cNvSpPr txBox="true"/>
            <p:nvPr/>
          </p:nvSpPr>
          <p:spPr>
            <a:xfrm>
              <a:off x="0" y="-57150"/>
              <a:ext cx="287462" cy="344612"/>
            </a:xfrm>
            <a:prstGeom prst="rect">
              <a:avLst/>
            </a:prstGeom>
          </p:spPr>
          <p:txBody>
            <a:bodyPr anchor="ctr" rtlCol="false" tIns="50800" lIns="50800" bIns="50800" rIns="50800"/>
            <a:lstStyle/>
            <a:p>
              <a:pPr algn="ctr">
                <a:lnSpc>
                  <a:spcPts val="4899"/>
                </a:lnSpc>
                <a:spcBef>
                  <a:spcPct val="0"/>
                </a:spcBef>
              </a:pPr>
              <a:r>
                <a:rPr lang="en-US" b="true" sz="3499">
                  <a:solidFill>
                    <a:srgbClr val="FFFFFF"/>
                  </a:solidFill>
                  <a:latin typeface="Noto Sans Bold"/>
                  <a:ea typeface="Noto Sans Bold"/>
                  <a:cs typeface="Noto Sans Bold"/>
                  <a:sym typeface="Noto Sans Bold"/>
                </a:rPr>
                <a:t>4</a:t>
              </a:r>
            </a:p>
          </p:txBody>
        </p:sp>
      </p:grpSp>
      <p:sp>
        <p:nvSpPr>
          <p:cNvPr name="TextBox 25" id="25"/>
          <p:cNvSpPr txBox="true"/>
          <p:nvPr/>
        </p:nvSpPr>
        <p:spPr>
          <a:xfrm rot="0">
            <a:off x="3190718" y="2928560"/>
            <a:ext cx="5267920"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GIỚI THIỆU TỔNG QUAN</a:t>
            </a:r>
          </a:p>
        </p:txBody>
      </p:sp>
      <p:sp>
        <p:nvSpPr>
          <p:cNvPr name="TextBox 26" id="26"/>
          <p:cNvSpPr txBox="true"/>
          <p:nvPr/>
        </p:nvSpPr>
        <p:spPr>
          <a:xfrm rot="0">
            <a:off x="3190718" y="4639140"/>
            <a:ext cx="3753296"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NHIỆM VỤ ĐỀ TÀI</a:t>
            </a:r>
          </a:p>
        </p:txBody>
      </p:sp>
      <p:sp>
        <p:nvSpPr>
          <p:cNvPr name="TextBox 27" id="27"/>
          <p:cNvSpPr txBox="true"/>
          <p:nvPr/>
        </p:nvSpPr>
        <p:spPr>
          <a:xfrm rot="0">
            <a:off x="3190718" y="6349724"/>
            <a:ext cx="4147989"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ĐẶC TẢ HỆ THỐNG</a:t>
            </a:r>
          </a:p>
        </p:txBody>
      </p:sp>
      <p:sp>
        <p:nvSpPr>
          <p:cNvPr name="TextBox 28" id="28"/>
          <p:cNvSpPr txBox="true"/>
          <p:nvPr/>
        </p:nvSpPr>
        <p:spPr>
          <a:xfrm rot="0">
            <a:off x="3190718" y="8061049"/>
            <a:ext cx="4887367"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THIẾT KẾ PHẦN CỨNG</a:t>
            </a:r>
          </a:p>
        </p:txBody>
      </p:sp>
      <p:sp>
        <p:nvSpPr>
          <p:cNvPr name="TextBox 29" id="29"/>
          <p:cNvSpPr txBox="true"/>
          <p:nvPr/>
        </p:nvSpPr>
        <p:spPr>
          <a:xfrm rot="0">
            <a:off x="11739234" y="2928560"/>
            <a:ext cx="4567982"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THIẾT KẾ PHẦN MỀM</a:t>
            </a:r>
          </a:p>
        </p:txBody>
      </p:sp>
      <p:sp>
        <p:nvSpPr>
          <p:cNvPr name="TextBox 30" id="30"/>
          <p:cNvSpPr txBox="true"/>
          <p:nvPr/>
        </p:nvSpPr>
        <p:spPr>
          <a:xfrm rot="0">
            <a:off x="11739234" y="5067769"/>
            <a:ext cx="4590901" cy="625475"/>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KẾT QUẢ THỰC HIỆN</a:t>
            </a:r>
          </a:p>
        </p:txBody>
      </p:sp>
      <p:sp>
        <p:nvSpPr>
          <p:cNvPr name="TextBox 31" id="31"/>
          <p:cNvSpPr txBox="true"/>
          <p:nvPr/>
        </p:nvSpPr>
        <p:spPr>
          <a:xfrm rot="0">
            <a:off x="11739234" y="6897415"/>
            <a:ext cx="4567982" cy="1244600"/>
          </a:xfrm>
          <a:prstGeom prst="rect">
            <a:avLst/>
          </a:prstGeom>
        </p:spPr>
        <p:txBody>
          <a:bodyPr anchor="t" rtlCol="false" tIns="0" lIns="0" bIns="0" rIns="0">
            <a:spAutoFit/>
          </a:bodyPr>
          <a:lstStyle/>
          <a:p>
            <a:pPr algn="l">
              <a:lnSpc>
                <a:spcPts val="4900"/>
              </a:lnSpc>
            </a:pPr>
            <a:r>
              <a:rPr lang="en-US" sz="3500" b="true">
                <a:solidFill>
                  <a:srgbClr val="000000"/>
                </a:solidFill>
                <a:latin typeface="Arial Bold"/>
                <a:ea typeface="Arial Bold"/>
                <a:cs typeface="Arial Bold"/>
                <a:sym typeface="Arial Bold"/>
              </a:rPr>
              <a:t>KẾT LUẬN &amp;</a:t>
            </a:r>
          </a:p>
          <a:p>
            <a:pPr algn="l">
              <a:lnSpc>
                <a:spcPts val="4900"/>
              </a:lnSpc>
            </a:pPr>
            <a:r>
              <a:rPr lang="en-US" sz="3500" b="true">
                <a:solidFill>
                  <a:srgbClr val="000000"/>
                </a:solidFill>
                <a:latin typeface="Arial Bold"/>
                <a:ea typeface="Arial Bold"/>
                <a:cs typeface="Arial Bold"/>
                <a:sym typeface="Arial Bold"/>
              </a:rPr>
              <a:t>HƯỚNG PHÁT TRIỂN</a:t>
            </a:r>
          </a:p>
        </p:txBody>
      </p:sp>
      <p:grpSp>
        <p:nvGrpSpPr>
          <p:cNvPr name="Group 32" id="32"/>
          <p:cNvGrpSpPr/>
          <p:nvPr/>
        </p:nvGrpSpPr>
        <p:grpSpPr>
          <a:xfrm rot="0">
            <a:off x="1254763" y="387327"/>
            <a:ext cx="16004537" cy="1187496"/>
            <a:chOff x="0" y="0"/>
            <a:chExt cx="11379200" cy="844308"/>
          </a:xfrm>
        </p:grpSpPr>
        <p:sp>
          <p:nvSpPr>
            <p:cNvPr name="Freeform 33" id="3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34" id="3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Nội dung</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p:cNvSpPr/>
          <p:nvPr/>
        </p:nvSpPr>
        <p:spPr>
          <a:xfrm flipH="false" flipV="false" rot="0">
            <a:off x="3554115" y="5027994"/>
            <a:ext cx="3802886" cy="2196033"/>
          </a:xfrm>
          <a:custGeom>
            <a:avLst/>
            <a:gdLst/>
            <a:ahLst/>
            <a:cxnLst/>
            <a:rect r="r" b="b" t="t" l="l"/>
            <a:pathLst>
              <a:path h="2196033" w="3802886">
                <a:moveTo>
                  <a:pt x="0" y="0"/>
                </a:moveTo>
                <a:lnTo>
                  <a:pt x="3802886" y="0"/>
                </a:lnTo>
                <a:lnTo>
                  <a:pt x="3802886" y="2196033"/>
                </a:lnTo>
                <a:lnTo>
                  <a:pt x="0" y="2196033"/>
                </a:lnTo>
                <a:lnTo>
                  <a:pt x="0" y="0"/>
                </a:lnTo>
                <a:close/>
              </a:path>
            </a:pathLst>
          </a:custGeom>
          <a:blipFill>
            <a:blip r:embed="rId2"/>
            <a:stretch>
              <a:fillRect l="0" t="0" r="0" b="0"/>
            </a:stretch>
          </a:blipFill>
          <a:ln w="38100" cap="sq">
            <a:solidFill>
              <a:srgbClr val="FF3131"/>
            </a:solidFill>
            <a:prstDash val="sysDot"/>
            <a:miter/>
          </a:ln>
        </p:spPr>
      </p:sp>
      <p:sp>
        <p:nvSpPr>
          <p:cNvPr name="Freeform 6" id="6"/>
          <p:cNvSpPr/>
          <p:nvPr/>
        </p:nvSpPr>
        <p:spPr>
          <a:xfrm flipH="false" flipV="false" rot="0">
            <a:off x="10905146" y="1965021"/>
            <a:ext cx="3765696" cy="8321979"/>
          </a:xfrm>
          <a:custGeom>
            <a:avLst/>
            <a:gdLst/>
            <a:ahLst/>
            <a:cxnLst/>
            <a:rect r="r" b="b" t="t" l="l"/>
            <a:pathLst>
              <a:path h="8321979" w="3765696">
                <a:moveTo>
                  <a:pt x="0" y="0"/>
                </a:moveTo>
                <a:lnTo>
                  <a:pt x="3765695" y="0"/>
                </a:lnTo>
                <a:lnTo>
                  <a:pt x="3765695" y="8321979"/>
                </a:lnTo>
                <a:lnTo>
                  <a:pt x="0" y="8321979"/>
                </a:lnTo>
                <a:lnTo>
                  <a:pt x="0" y="0"/>
                </a:lnTo>
                <a:close/>
              </a:path>
            </a:pathLst>
          </a:custGeom>
          <a:blipFill>
            <a:blip r:embed="rId3"/>
            <a:stretch>
              <a:fillRect l="0" t="0" r="0" b="0"/>
            </a:stretch>
          </a:blipFill>
        </p:spPr>
      </p:sp>
      <p:sp>
        <p:nvSpPr>
          <p:cNvPr name="TextBox 7" id="7"/>
          <p:cNvSpPr txBox="true"/>
          <p:nvPr/>
        </p:nvSpPr>
        <p:spPr>
          <a:xfrm rot="0">
            <a:off x="1977233" y="2300230"/>
            <a:ext cx="6956650" cy="1863725"/>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 Lưu đồ giải thuật của HIL:</a:t>
            </a:r>
          </a:p>
          <a:p>
            <a:pPr algn="just" marL="755651" indent="-377825" lvl="1">
              <a:lnSpc>
                <a:spcPts val="4900"/>
              </a:lnSpc>
              <a:spcBef>
                <a:spcPct val="0"/>
              </a:spcBef>
              <a:buFont typeface="Arial"/>
              <a:buChar char="•"/>
            </a:pPr>
            <a:r>
              <a:rPr lang="en-US" sz="3500">
                <a:solidFill>
                  <a:srgbClr val="000000"/>
                </a:solidFill>
                <a:latin typeface="Arial"/>
                <a:ea typeface="Arial"/>
                <a:cs typeface="Arial"/>
                <a:sym typeface="Arial"/>
              </a:rPr>
              <a:t>Lưu đồ giải thuật khối giả lập spi flash</a:t>
            </a:r>
          </a:p>
        </p:txBody>
      </p:sp>
      <p:sp>
        <p:nvSpPr>
          <p:cNvPr name="Freeform 8" id="8"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4"/>
            <a:stretch>
              <a:fillRect l="0" t="0" r="0" b="0"/>
            </a:stretch>
          </a:blipFill>
        </p:spPr>
      </p:sp>
      <p:sp>
        <p:nvSpPr>
          <p:cNvPr name="AutoShape 9" id="9"/>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p:cNvSpPr/>
          <p:nvPr/>
        </p:nvSpPr>
        <p:spPr>
          <a:xfrm flipH="false" flipV="false" rot="0">
            <a:off x="7391183" y="2033530"/>
            <a:ext cx="3505634" cy="8321979"/>
          </a:xfrm>
          <a:custGeom>
            <a:avLst/>
            <a:gdLst/>
            <a:ahLst/>
            <a:cxnLst/>
            <a:rect r="r" b="b" t="t" l="l"/>
            <a:pathLst>
              <a:path h="8321979" w="3505634">
                <a:moveTo>
                  <a:pt x="0" y="0"/>
                </a:moveTo>
                <a:lnTo>
                  <a:pt x="3505634" y="0"/>
                </a:lnTo>
                <a:lnTo>
                  <a:pt x="3505634" y="8321979"/>
                </a:lnTo>
                <a:lnTo>
                  <a:pt x="0" y="8321979"/>
                </a:lnTo>
                <a:lnTo>
                  <a:pt x="0" y="0"/>
                </a:lnTo>
                <a:close/>
              </a:path>
            </a:pathLst>
          </a:custGeom>
          <a:blipFill>
            <a:blip r:embed="rId2"/>
            <a:stretch>
              <a:fillRect l="0" t="0" r="0" b="0"/>
            </a:stretch>
          </a:blipFill>
        </p:spPr>
      </p:sp>
      <p:sp>
        <p:nvSpPr>
          <p:cNvPr name="TextBox 6" id="6"/>
          <p:cNvSpPr txBox="true"/>
          <p:nvPr/>
        </p:nvSpPr>
        <p:spPr>
          <a:xfrm rot="0">
            <a:off x="660731" y="2176405"/>
            <a:ext cx="4247104" cy="1244600"/>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Arial Bold"/>
                <a:ea typeface="Arial Bold"/>
                <a:cs typeface="Arial Bold"/>
                <a:sym typeface="Arial Bold"/>
              </a:rPr>
              <a:t>Chương trình điều khiển trên máy tính:</a:t>
            </a:r>
          </a:p>
        </p:txBody>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6" id="6"/>
          <p:cNvSpPr/>
          <p:nvPr/>
        </p:nvSpPr>
        <p:spPr>
          <a:xfrm>
            <a:off x="236944" y="1660548"/>
            <a:ext cx="17814112" cy="50564"/>
          </a:xfrm>
          <a:prstGeom prst="line">
            <a:avLst/>
          </a:prstGeom>
          <a:ln cap="rnd" w="76200">
            <a:solidFill>
              <a:srgbClr val="0070C0"/>
            </a:solidFill>
            <a:prstDash val="solid"/>
            <a:headEnd type="diamond" len="lg" w="lg"/>
            <a:tailEnd type="none" len="sm" w="sm"/>
          </a:ln>
        </p:spPr>
      </p:sp>
      <p:sp>
        <p:nvSpPr>
          <p:cNvPr name="Freeform 7" id="7"/>
          <p:cNvSpPr/>
          <p:nvPr/>
        </p:nvSpPr>
        <p:spPr>
          <a:xfrm flipH="false" flipV="false" rot="0">
            <a:off x="1132584" y="3979344"/>
            <a:ext cx="16022833" cy="4386251"/>
          </a:xfrm>
          <a:custGeom>
            <a:avLst/>
            <a:gdLst/>
            <a:ahLst/>
            <a:cxnLst/>
            <a:rect r="r" b="b" t="t" l="l"/>
            <a:pathLst>
              <a:path h="4386251" w="16022833">
                <a:moveTo>
                  <a:pt x="0" y="0"/>
                </a:moveTo>
                <a:lnTo>
                  <a:pt x="16022832" y="0"/>
                </a:lnTo>
                <a:lnTo>
                  <a:pt x="16022832" y="4386251"/>
                </a:lnTo>
                <a:lnTo>
                  <a:pt x="0" y="4386251"/>
                </a:lnTo>
                <a:lnTo>
                  <a:pt x="0" y="0"/>
                </a:lnTo>
                <a:close/>
              </a:path>
            </a:pathLst>
          </a:custGeom>
          <a:blipFill>
            <a:blip r:embed="rId3"/>
            <a:stretch>
              <a:fillRect l="0" t="0" r="0" b="0"/>
            </a:stretch>
          </a:blipFill>
        </p:spPr>
      </p:sp>
      <p:sp>
        <p:nvSpPr>
          <p:cNvPr name="Freeform 8" id="8"/>
          <p:cNvSpPr/>
          <p:nvPr/>
        </p:nvSpPr>
        <p:spPr>
          <a:xfrm flipH="false" flipV="false" rot="0">
            <a:off x="1028700" y="7144005"/>
            <a:ext cx="7354070" cy="2114295"/>
          </a:xfrm>
          <a:custGeom>
            <a:avLst/>
            <a:gdLst/>
            <a:ahLst/>
            <a:cxnLst/>
            <a:rect r="r" b="b" t="t" l="l"/>
            <a:pathLst>
              <a:path h="2114295" w="7354070">
                <a:moveTo>
                  <a:pt x="0" y="0"/>
                </a:moveTo>
                <a:lnTo>
                  <a:pt x="7354070" y="0"/>
                </a:lnTo>
                <a:lnTo>
                  <a:pt x="7354070" y="2114295"/>
                </a:lnTo>
                <a:lnTo>
                  <a:pt x="0" y="2114295"/>
                </a:lnTo>
                <a:lnTo>
                  <a:pt x="0" y="0"/>
                </a:lnTo>
                <a:close/>
              </a:path>
            </a:pathLst>
          </a:custGeom>
          <a:blipFill>
            <a:blip r:embed="rId4"/>
            <a:stretch>
              <a:fillRect l="0" t="0" r="0" b="0"/>
            </a:stretch>
          </a:blipFill>
        </p:spPr>
      </p:sp>
      <p:sp>
        <p:nvSpPr>
          <p:cNvPr name="TextBox 9" id="9"/>
          <p:cNvSpPr txBox="true"/>
          <p:nvPr/>
        </p:nvSpPr>
        <p:spPr>
          <a:xfrm rot="0">
            <a:off x="6507624" y="1916166"/>
            <a:ext cx="5272751" cy="625475"/>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Arial Bold"/>
                <a:ea typeface="Arial Bold"/>
                <a:cs typeface="Arial Bold"/>
                <a:sym typeface="Arial Bold"/>
              </a:rPr>
              <a:t>Test flow cho SPI Flash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5. Thiết kế phần mềm</a:t>
              </a:r>
            </a:p>
          </p:txBody>
        </p:sp>
      </p:grpSp>
      <p:sp>
        <p:nvSpPr>
          <p:cNvPr name="Freeform 5" id="5"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6" id="6"/>
          <p:cNvSpPr/>
          <p:nvPr/>
        </p:nvSpPr>
        <p:spPr>
          <a:xfrm>
            <a:off x="236944" y="1660548"/>
            <a:ext cx="17814112" cy="50564"/>
          </a:xfrm>
          <a:prstGeom prst="line">
            <a:avLst/>
          </a:prstGeom>
          <a:ln cap="rnd" w="76200">
            <a:solidFill>
              <a:srgbClr val="0070C0"/>
            </a:solidFill>
            <a:prstDash val="solid"/>
            <a:headEnd type="diamond" len="lg" w="lg"/>
            <a:tailEnd type="none" len="sm" w="sm"/>
          </a:ln>
        </p:spPr>
      </p:sp>
      <p:sp>
        <p:nvSpPr>
          <p:cNvPr name="Freeform 7" id="7"/>
          <p:cNvSpPr/>
          <p:nvPr/>
        </p:nvSpPr>
        <p:spPr>
          <a:xfrm flipH="false" flipV="false" rot="0">
            <a:off x="492180" y="5143500"/>
            <a:ext cx="17529703" cy="1950179"/>
          </a:xfrm>
          <a:custGeom>
            <a:avLst/>
            <a:gdLst/>
            <a:ahLst/>
            <a:cxnLst/>
            <a:rect r="r" b="b" t="t" l="l"/>
            <a:pathLst>
              <a:path h="1950179" w="17529703">
                <a:moveTo>
                  <a:pt x="0" y="0"/>
                </a:moveTo>
                <a:lnTo>
                  <a:pt x="17529703" y="0"/>
                </a:lnTo>
                <a:lnTo>
                  <a:pt x="17529703" y="1950179"/>
                </a:lnTo>
                <a:lnTo>
                  <a:pt x="0" y="1950179"/>
                </a:lnTo>
                <a:lnTo>
                  <a:pt x="0" y="0"/>
                </a:lnTo>
                <a:close/>
              </a:path>
            </a:pathLst>
          </a:custGeom>
          <a:blipFill>
            <a:blip r:embed="rId3"/>
            <a:stretch>
              <a:fillRect l="0" t="0" r="0" b="0"/>
            </a:stretch>
          </a:blipFill>
        </p:spPr>
      </p:sp>
      <p:sp>
        <p:nvSpPr>
          <p:cNvPr name="TextBox 8" id="8"/>
          <p:cNvSpPr txBox="true"/>
          <p:nvPr/>
        </p:nvSpPr>
        <p:spPr>
          <a:xfrm rot="0">
            <a:off x="6071341" y="2360103"/>
            <a:ext cx="6145317" cy="625475"/>
          </a:xfrm>
          <a:prstGeom prst="rect">
            <a:avLst/>
          </a:prstGeom>
        </p:spPr>
        <p:txBody>
          <a:bodyPr anchor="t" rtlCol="false" tIns="0" lIns="0" bIns="0" rIns="0">
            <a:spAutoFit/>
          </a:bodyPr>
          <a:lstStyle/>
          <a:p>
            <a:pPr algn="ctr">
              <a:lnSpc>
                <a:spcPts val="4900"/>
              </a:lnSpc>
              <a:spcBef>
                <a:spcPct val="0"/>
              </a:spcBef>
            </a:pPr>
            <a:r>
              <a:rPr lang="en-US" b="true" sz="3500">
                <a:solidFill>
                  <a:srgbClr val="000000"/>
                </a:solidFill>
                <a:latin typeface="Arial Bold"/>
                <a:ea typeface="Arial Bold"/>
                <a:cs typeface="Arial Bold"/>
                <a:sym typeface="Arial Bold"/>
              </a:rPr>
              <a:t>Test flow cho I2C EEPROM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6. Kết quả thực hiện</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6200"/>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6</a:t>
              </a:r>
            </a:p>
          </p:txBody>
        </p:sp>
      </p:grpSp>
      <p:sp>
        <p:nvSpPr>
          <p:cNvPr name="TextBox 8" id="8"/>
          <p:cNvSpPr txBox="true"/>
          <p:nvPr/>
        </p:nvSpPr>
        <p:spPr>
          <a:xfrm rot="0">
            <a:off x="8241732" y="4068874"/>
            <a:ext cx="5288161"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KẾT QUẢ</a:t>
            </a:r>
          </a:p>
          <a:p>
            <a:pPr algn="ctr">
              <a:lnSpc>
                <a:spcPts val="10500"/>
              </a:lnSpc>
            </a:pPr>
            <a:r>
              <a:rPr lang="en-US" sz="7500" b="true">
                <a:solidFill>
                  <a:srgbClr val="000000"/>
                </a:solidFill>
                <a:latin typeface="Arial Bold"/>
                <a:ea typeface="Arial Bold"/>
                <a:cs typeface="Arial Bold"/>
                <a:sym typeface="Arial Bold"/>
              </a:rPr>
              <a:t>THỰC HIỆN</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6. Kết quả thực hiện</a:t>
              </a:r>
            </a:p>
          </p:txBody>
        </p:sp>
      </p:grpSp>
      <p:sp>
        <p:nvSpPr>
          <p:cNvPr name="Freeform 5" id="5"/>
          <p:cNvSpPr/>
          <p:nvPr/>
        </p:nvSpPr>
        <p:spPr>
          <a:xfrm flipH="false" flipV="false" rot="0">
            <a:off x="872670" y="2728386"/>
            <a:ext cx="8115300" cy="5793628"/>
          </a:xfrm>
          <a:custGeom>
            <a:avLst/>
            <a:gdLst/>
            <a:ahLst/>
            <a:cxnLst/>
            <a:rect r="r" b="b" t="t" l="l"/>
            <a:pathLst>
              <a:path h="5793628" w="8115300">
                <a:moveTo>
                  <a:pt x="0" y="0"/>
                </a:moveTo>
                <a:lnTo>
                  <a:pt x="8115300" y="0"/>
                </a:lnTo>
                <a:lnTo>
                  <a:pt x="8115300" y="5793627"/>
                </a:lnTo>
                <a:lnTo>
                  <a:pt x="0" y="5793627"/>
                </a:lnTo>
                <a:lnTo>
                  <a:pt x="0" y="0"/>
                </a:lnTo>
                <a:close/>
              </a:path>
            </a:pathLst>
          </a:custGeom>
          <a:blipFill>
            <a:blip r:embed="rId2"/>
            <a:stretch>
              <a:fillRect l="0" t="0" r="0" b="0"/>
            </a:stretch>
          </a:blipFill>
        </p:spPr>
      </p:sp>
      <p:sp>
        <p:nvSpPr>
          <p:cNvPr name="Freeform 6" id="6"/>
          <p:cNvSpPr/>
          <p:nvPr/>
        </p:nvSpPr>
        <p:spPr>
          <a:xfrm flipH="false" flipV="false" rot="0">
            <a:off x="9257032" y="2728386"/>
            <a:ext cx="8049371" cy="5860882"/>
          </a:xfrm>
          <a:custGeom>
            <a:avLst/>
            <a:gdLst/>
            <a:ahLst/>
            <a:cxnLst/>
            <a:rect r="r" b="b" t="t" l="l"/>
            <a:pathLst>
              <a:path h="5860882" w="8049371">
                <a:moveTo>
                  <a:pt x="0" y="0"/>
                </a:moveTo>
                <a:lnTo>
                  <a:pt x="8049371" y="0"/>
                </a:lnTo>
                <a:lnTo>
                  <a:pt x="8049371" y="5860881"/>
                </a:lnTo>
                <a:lnTo>
                  <a:pt x="0" y="5860881"/>
                </a:lnTo>
                <a:lnTo>
                  <a:pt x="0" y="0"/>
                </a:lnTo>
                <a:close/>
              </a:path>
            </a:pathLst>
          </a:custGeom>
          <a:blipFill>
            <a:blip r:embed="rId3"/>
            <a:stretch>
              <a:fillRect l="0" t="0" r="0" b="0"/>
            </a:stretch>
          </a:blipFill>
        </p:spPr>
      </p:sp>
      <p:sp>
        <p:nvSpPr>
          <p:cNvPr name="TextBox 7" id="7"/>
          <p:cNvSpPr txBox="true"/>
          <p:nvPr/>
        </p:nvSpPr>
        <p:spPr>
          <a:xfrm rot="0">
            <a:off x="2651667" y="8912196"/>
            <a:ext cx="4557305" cy="608056"/>
          </a:xfrm>
          <a:prstGeom prst="rect">
            <a:avLst/>
          </a:prstGeom>
        </p:spPr>
        <p:txBody>
          <a:bodyPr anchor="t" rtlCol="false" tIns="0" lIns="0" bIns="0" rIns="0">
            <a:spAutoFit/>
          </a:bodyPr>
          <a:lstStyle/>
          <a:p>
            <a:pPr algn="just">
              <a:lnSpc>
                <a:spcPts val="4812"/>
              </a:lnSpc>
              <a:spcBef>
                <a:spcPct val="0"/>
              </a:spcBef>
            </a:pPr>
            <a:r>
              <a:rPr lang="en-US" sz="3437">
                <a:solidFill>
                  <a:srgbClr val="000000"/>
                </a:solidFill>
                <a:latin typeface="Arial"/>
                <a:ea typeface="Arial"/>
                <a:cs typeface="Arial"/>
                <a:sym typeface="Arial"/>
              </a:rPr>
              <a:t>Layout 3D mặt trước</a:t>
            </a:r>
          </a:p>
        </p:txBody>
      </p:sp>
      <p:sp>
        <p:nvSpPr>
          <p:cNvPr name="TextBox 8" id="8"/>
          <p:cNvSpPr txBox="true"/>
          <p:nvPr/>
        </p:nvSpPr>
        <p:spPr>
          <a:xfrm rot="0">
            <a:off x="10699902" y="8912196"/>
            <a:ext cx="4557305" cy="608056"/>
          </a:xfrm>
          <a:prstGeom prst="rect">
            <a:avLst/>
          </a:prstGeom>
        </p:spPr>
        <p:txBody>
          <a:bodyPr anchor="t" rtlCol="false" tIns="0" lIns="0" bIns="0" rIns="0">
            <a:spAutoFit/>
          </a:bodyPr>
          <a:lstStyle/>
          <a:p>
            <a:pPr algn="just">
              <a:lnSpc>
                <a:spcPts val="4812"/>
              </a:lnSpc>
              <a:spcBef>
                <a:spcPct val="0"/>
              </a:spcBef>
            </a:pPr>
            <a:r>
              <a:rPr lang="en-US" sz="3437">
                <a:solidFill>
                  <a:srgbClr val="000000"/>
                </a:solidFill>
                <a:latin typeface="Arial"/>
                <a:ea typeface="Arial"/>
                <a:cs typeface="Arial"/>
                <a:sym typeface="Arial"/>
              </a:rPr>
              <a:t>Layout 3D mặt sau</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4"/>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6. Kết quả thực hiện</a:t>
              </a:r>
            </a:p>
          </p:txBody>
        </p:sp>
      </p:grpSp>
      <p:sp>
        <p:nvSpPr>
          <p:cNvPr name="Freeform 5" id="5"/>
          <p:cNvSpPr/>
          <p:nvPr/>
        </p:nvSpPr>
        <p:spPr>
          <a:xfrm flipH="false" flipV="false" rot="0">
            <a:off x="1028700" y="2793207"/>
            <a:ext cx="8052299" cy="5854268"/>
          </a:xfrm>
          <a:custGeom>
            <a:avLst/>
            <a:gdLst/>
            <a:ahLst/>
            <a:cxnLst/>
            <a:rect r="r" b="b" t="t" l="l"/>
            <a:pathLst>
              <a:path h="5854268" w="8052299">
                <a:moveTo>
                  <a:pt x="0" y="0"/>
                </a:moveTo>
                <a:lnTo>
                  <a:pt x="8052299" y="0"/>
                </a:lnTo>
                <a:lnTo>
                  <a:pt x="8052299" y="5854268"/>
                </a:lnTo>
                <a:lnTo>
                  <a:pt x="0" y="5854268"/>
                </a:lnTo>
                <a:lnTo>
                  <a:pt x="0" y="0"/>
                </a:lnTo>
                <a:close/>
              </a:path>
            </a:pathLst>
          </a:custGeom>
          <a:blipFill>
            <a:blip r:embed="rId2"/>
            <a:stretch>
              <a:fillRect l="0" t="0" r="0" b="0"/>
            </a:stretch>
          </a:blipFill>
        </p:spPr>
      </p:sp>
      <p:sp>
        <p:nvSpPr>
          <p:cNvPr name="Freeform 6" id="6"/>
          <p:cNvSpPr/>
          <p:nvPr/>
        </p:nvSpPr>
        <p:spPr>
          <a:xfrm flipH="false" flipV="false" rot="0">
            <a:off x="9569758" y="2793207"/>
            <a:ext cx="7945915" cy="5852059"/>
          </a:xfrm>
          <a:custGeom>
            <a:avLst/>
            <a:gdLst/>
            <a:ahLst/>
            <a:cxnLst/>
            <a:rect r="r" b="b" t="t" l="l"/>
            <a:pathLst>
              <a:path h="5852059" w="7945915">
                <a:moveTo>
                  <a:pt x="0" y="0"/>
                </a:moveTo>
                <a:lnTo>
                  <a:pt x="7945916" y="0"/>
                </a:lnTo>
                <a:lnTo>
                  <a:pt x="7945916" y="5852060"/>
                </a:lnTo>
                <a:lnTo>
                  <a:pt x="0" y="5852060"/>
                </a:lnTo>
                <a:lnTo>
                  <a:pt x="0" y="0"/>
                </a:lnTo>
                <a:close/>
              </a:path>
            </a:pathLst>
          </a:custGeom>
          <a:blipFill>
            <a:blip r:embed="rId3"/>
            <a:stretch>
              <a:fillRect l="0" t="0" r="0" b="0"/>
            </a:stretch>
          </a:blipFill>
        </p:spPr>
      </p:sp>
      <p:sp>
        <p:nvSpPr>
          <p:cNvPr name="TextBox 7" id="7"/>
          <p:cNvSpPr txBox="true"/>
          <p:nvPr/>
        </p:nvSpPr>
        <p:spPr>
          <a:xfrm rot="0">
            <a:off x="2651667" y="8912196"/>
            <a:ext cx="4557305" cy="608056"/>
          </a:xfrm>
          <a:prstGeom prst="rect">
            <a:avLst/>
          </a:prstGeom>
        </p:spPr>
        <p:txBody>
          <a:bodyPr anchor="t" rtlCol="false" tIns="0" lIns="0" bIns="0" rIns="0">
            <a:spAutoFit/>
          </a:bodyPr>
          <a:lstStyle/>
          <a:p>
            <a:pPr algn="just">
              <a:lnSpc>
                <a:spcPts val="4812"/>
              </a:lnSpc>
              <a:spcBef>
                <a:spcPct val="0"/>
              </a:spcBef>
            </a:pPr>
            <a:r>
              <a:rPr lang="en-US" sz="3437">
                <a:solidFill>
                  <a:srgbClr val="000000"/>
                </a:solidFill>
                <a:latin typeface="Arial"/>
                <a:ea typeface="Arial"/>
                <a:cs typeface="Arial"/>
                <a:sym typeface="Arial"/>
              </a:rPr>
              <a:t>Layout 2D mặt trước</a:t>
            </a:r>
          </a:p>
        </p:txBody>
      </p:sp>
      <p:sp>
        <p:nvSpPr>
          <p:cNvPr name="TextBox 8" id="8"/>
          <p:cNvSpPr txBox="true"/>
          <p:nvPr/>
        </p:nvSpPr>
        <p:spPr>
          <a:xfrm rot="0">
            <a:off x="10699902" y="8912196"/>
            <a:ext cx="4557305" cy="608056"/>
          </a:xfrm>
          <a:prstGeom prst="rect">
            <a:avLst/>
          </a:prstGeom>
        </p:spPr>
        <p:txBody>
          <a:bodyPr anchor="t" rtlCol="false" tIns="0" lIns="0" bIns="0" rIns="0">
            <a:spAutoFit/>
          </a:bodyPr>
          <a:lstStyle/>
          <a:p>
            <a:pPr algn="just">
              <a:lnSpc>
                <a:spcPts val="4812"/>
              </a:lnSpc>
              <a:spcBef>
                <a:spcPct val="0"/>
              </a:spcBef>
            </a:pPr>
            <a:r>
              <a:rPr lang="en-US" sz="3437">
                <a:solidFill>
                  <a:srgbClr val="000000"/>
                </a:solidFill>
                <a:latin typeface="Arial"/>
                <a:ea typeface="Arial"/>
                <a:cs typeface="Arial"/>
                <a:sym typeface="Arial"/>
              </a:rPr>
              <a:t>Layout 2D mặt sau</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4"/>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6. Kết quả thực hiện</a:t>
              </a:r>
            </a:p>
          </p:txBody>
        </p:sp>
      </p:grpSp>
      <p:sp>
        <p:nvSpPr>
          <p:cNvPr name="Freeform 5" id="5"/>
          <p:cNvSpPr/>
          <p:nvPr/>
        </p:nvSpPr>
        <p:spPr>
          <a:xfrm flipH="false" flipV="false" rot="0">
            <a:off x="2557301" y="2292866"/>
            <a:ext cx="13173398" cy="6965434"/>
          </a:xfrm>
          <a:custGeom>
            <a:avLst/>
            <a:gdLst/>
            <a:ahLst/>
            <a:cxnLst/>
            <a:rect r="r" b="b" t="t" l="l"/>
            <a:pathLst>
              <a:path h="6965434" w="13173398">
                <a:moveTo>
                  <a:pt x="0" y="0"/>
                </a:moveTo>
                <a:lnTo>
                  <a:pt x="13173398" y="0"/>
                </a:lnTo>
                <a:lnTo>
                  <a:pt x="13173398" y="6965434"/>
                </a:lnTo>
                <a:lnTo>
                  <a:pt x="0" y="6965434"/>
                </a:lnTo>
                <a:lnTo>
                  <a:pt x="0" y="0"/>
                </a:lnTo>
                <a:close/>
              </a:path>
            </a:pathLst>
          </a:custGeom>
          <a:blipFill>
            <a:blip r:embed="rId2"/>
            <a:stretch>
              <a:fillRect l="0" t="0" r="0" b="0"/>
            </a:stretch>
          </a:blipFill>
        </p:spPr>
      </p:sp>
      <p:sp>
        <p:nvSpPr>
          <p:cNvPr name="TextBox 6" id="6"/>
          <p:cNvSpPr txBox="true"/>
          <p:nvPr/>
        </p:nvSpPr>
        <p:spPr>
          <a:xfrm rot="0">
            <a:off x="5383194" y="9496425"/>
            <a:ext cx="6255044" cy="608056"/>
          </a:xfrm>
          <a:prstGeom prst="rect">
            <a:avLst/>
          </a:prstGeom>
        </p:spPr>
        <p:txBody>
          <a:bodyPr anchor="t" rtlCol="false" tIns="0" lIns="0" bIns="0" rIns="0">
            <a:spAutoFit/>
          </a:bodyPr>
          <a:lstStyle/>
          <a:p>
            <a:pPr algn="just">
              <a:lnSpc>
                <a:spcPts val="4812"/>
              </a:lnSpc>
              <a:spcBef>
                <a:spcPct val="0"/>
              </a:spcBef>
            </a:pPr>
            <a:r>
              <a:rPr lang="en-US" sz="3437">
                <a:solidFill>
                  <a:srgbClr val="000000"/>
                </a:solidFill>
                <a:latin typeface="Arial"/>
                <a:ea typeface="Arial"/>
                <a:cs typeface="Arial"/>
                <a:sym typeface="Arial"/>
              </a:rPr>
              <a:t>Giao diện phần mềm máy tính</a:t>
            </a:r>
          </a:p>
        </p:txBody>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6. Kết quả thực hiện</a:t>
              </a:r>
            </a:p>
          </p:txBody>
        </p:sp>
      </p:grpSp>
      <p:sp>
        <p:nvSpPr>
          <p:cNvPr name="Freeform 5" id="5"/>
          <p:cNvSpPr/>
          <p:nvPr/>
        </p:nvSpPr>
        <p:spPr>
          <a:xfrm flipH="false" flipV="false" rot="0">
            <a:off x="1520995" y="1897995"/>
            <a:ext cx="15246010" cy="8194730"/>
          </a:xfrm>
          <a:custGeom>
            <a:avLst/>
            <a:gdLst/>
            <a:ahLst/>
            <a:cxnLst/>
            <a:rect r="r" b="b" t="t" l="l"/>
            <a:pathLst>
              <a:path h="8194730" w="15246010">
                <a:moveTo>
                  <a:pt x="0" y="0"/>
                </a:moveTo>
                <a:lnTo>
                  <a:pt x="15246010" y="0"/>
                </a:lnTo>
                <a:lnTo>
                  <a:pt x="15246010" y="8194731"/>
                </a:lnTo>
                <a:lnTo>
                  <a:pt x="0" y="8194731"/>
                </a:lnTo>
                <a:lnTo>
                  <a:pt x="0" y="0"/>
                </a:lnTo>
                <a:close/>
              </a:path>
            </a:pathLst>
          </a:custGeom>
          <a:blipFill>
            <a:blip r:embed="rId2"/>
            <a:stretch>
              <a:fillRect l="0" t="0" r="0" b="0"/>
            </a:stretch>
          </a:blipFill>
        </p:spPr>
      </p:sp>
      <p:sp>
        <p:nvSpPr>
          <p:cNvPr name="Freeform 6" id="6"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7" id="7"/>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7. Kết luận &amp; Hướng phát triển</a:t>
              </a:r>
            </a:p>
          </p:txBody>
        </p:sp>
      </p:grpSp>
      <p:grpSp>
        <p:nvGrpSpPr>
          <p:cNvPr name="Group 5" id="5"/>
          <p:cNvGrpSpPr/>
          <p:nvPr/>
        </p:nvGrpSpPr>
        <p:grpSpPr>
          <a:xfrm rot="0">
            <a:off x="3511372" y="433526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11676A"/>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7</a:t>
              </a:r>
            </a:p>
          </p:txBody>
        </p:sp>
      </p:grpSp>
      <p:sp>
        <p:nvSpPr>
          <p:cNvPr name="TextBox 8" id="8"/>
          <p:cNvSpPr txBox="true"/>
          <p:nvPr/>
        </p:nvSpPr>
        <p:spPr>
          <a:xfrm rot="0">
            <a:off x="6434335" y="4068874"/>
            <a:ext cx="9698980"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KẾT LUẬN &amp;</a:t>
            </a:r>
          </a:p>
          <a:p>
            <a:pPr algn="ctr">
              <a:lnSpc>
                <a:spcPts val="10500"/>
              </a:lnSpc>
            </a:pPr>
            <a:r>
              <a:rPr lang="en-US" sz="7500" b="true">
                <a:solidFill>
                  <a:srgbClr val="000000"/>
                </a:solidFill>
                <a:latin typeface="Arial Bold"/>
                <a:ea typeface="Arial Bold"/>
                <a:cs typeface="Arial Bold"/>
                <a:sym typeface="Arial Bold"/>
              </a:rPr>
              <a:t>HƯỚNG PHÁT TRIỂN</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1. Giới thiệu tổng quan</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7A0000"/>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1</a:t>
              </a:r>
            </a:p>
          </p:txBody>
        </p:sp>
      </p:grpSp>
      <p:sp>
        <p:nvSpPr>
          <p:cNvPr name="TextBox 8" id="8"/>
          <p:cNvSpPr txBox="true"/>
          <p:nvPr/>
        </p:nvSpPr>
        <p:spPr>
          <a:xfrm rot="0">
            <a:off x="7975479" y="4068874"/>
            <a:ext cx="5820668"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GIỚI THIỆU</a:t>
            </a:r>
          </a:p>
          <a:p>
            <a:pPr algn="ctr">
              <a:lnSpc>
                <a:spcPts val="10500"/>
              </a:lnSpc>
            </a:pPr>
            <a:r>
              <a:rPr lang="en-US" sz="7500" b="true">
                <a:solidFill>
                  <a:srgbClr val="000000"/>
                </a:solidFill>
                <a:latin typeface="Arial Bold"/>
                <a:ea typeface="Arial Bold"/>
                <a:cs typeface="Arial Bold"/>
                <a:sym typeface="Arial Bold"/>
              </a:rPr>
              <a:t>TỔNG QUAN</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7. Kết luận &amp; Hướng phát triển</a:t>
              </a:r>
            </a:p>
          </p:txBody>
        </p:sp>
      </p:grpSp>
      <p:sp>
        <p:nvSpPr>
          <p:cNvPr name="Freeform 5" id="5"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6" id="6"/>
          <p:cNvSpPr/>
          <p:nvPr/>
        </p:nvSpPr>
        <p:spPr>
          <a:xfrm>
            <a:off x="236944" y="1660548"/>
            <a:ext cx="17814112" cy="50564"/>
          </a:xfrm>
          <a:prstGeom prst="line">
            <a:avLst/>
          </a:prstGeom>
          <a:ln cap="rnd" w="76200">
            <a:solidFill>
              <a:srgbClr val="0070C0"/>
            </a:solidFill>
            <a:prstDash val="solid"/>
            <a:headEnd type="diamond" len="lg" w="lg"/>
            <a:tailEnd type="none" len="sm" w="sm"/>
          </a:ln>
        </p:spPr>
      </p:sp>
      <p:grpSp>
        <p:nvGrpSpPr>
          <p:cNvPr name="Group 7" id="7"/>
          <p:cNvGrpSpPr/>
          <p:nvPr/>
        </p:nvGrpSpPr>
        <p:grpSpPr>
          <a:xfrm rot="0">
            <a:off x="2748260" y="2192098"/>
            <a:ext cx="3759659" cy="1723673"/>
            <a:chOff x="0" y="0"/>
            <a:chExt cx="990198" cy="453971"/>
          </a:xfrm>
        </p:grpSpPr>
        <p:sp>
          <p:nvSpPr>
            <p:cNvPr name="Freeform 8" id="8"/>
            <p:cNvSpPr/>
            <p:nvPr/>
          </p:nvSpPr>
          <p:spPr>
            <a:xfrm flipH="false" flipV="false" rot="0">
              <a:off x="0" y="0"/>
              <a:ext cx="990198" cy="453971"/>
            </a:xfrm>
            <a:custGeom>
              <a:avLst/>
              <a:gdLst/>
              <a:ahLst/>
              <a:cxnLst/>
              <a:rect r="r" b="b" t="t" l="l"/>
              <a:pathLst>
                <a:path h="453971" w="990198">
                  <a:moveTo>
                    <a:pt x="105020" y="0"/>
                  </a:moveTo>
                  <a:lnTo>
                    <a:pt x="885179" y="0"/>
                  </a:lnTo>
                  <a:cubicBezTo>
                    <a:pt x="913032" y="0"/>
                    <a:pt x="939744" y="11065"/>
                    <a:pt x="959439" y="30760"/>
                  </a:cubicBezTo>
                  <a:cubicBezTo>
                    <a:pt x="979134" y="50455"/>
                    <a:pt x="990198" y="77167"/>
                    <a:pt x="990198" y="105020"/>
                  </a:cubicBezTo>
                  <a:lnTo>
                    <a:pt x="990198" y="348952"/>
                  </a:lnTo>
                  <a:cubicBezTo>
                    <a:pt x="990198" y="376805"/>
                    <a:pt x="979134" y="403517"/>
                    <a:pt x="959439" y="423212"/>
                  </a:cubicBezTo>
                  <a:cubicBezTo>
                    <a:pt x="939744" y="442907"/>
                    <a:pt x="913032" y="453971"/>
                    <a:pt x="885179" y="453971"/>
                  </a:cubicBezTo>
                  <a:lnTo>
                    <a:pt x="105020" y="453971"/>
                  </a:lnTo>
                  <a:cubicBezTo>
                    <a:pt x="77167" y="453971"/>
                    <a:pt x="50455" y="442907"/>
                    <a:pt x="30760" y="423212"/>
                  </a:cubicBezTo>
                  <a:cubicBezTo>
                    <a:pt x="11065" y="403517"/>
                    <a:pt x="0" y="376805"/>
                    <a:pt x="0" y="348952"/>
                  </a:cubicBezTo>
                  <a:lnTo>
                    <a:pt x="0" y="105020"/>
                  </a:lnTo>
                  <a:cubicBezTo>
                    <a:pt x="0" y="77167"/>
                    <a:pt x="11065" y="50455"/>
                    <a:pt x="30760" y="30760"/>
                  </a:cubicBezTo>
                  <a:cubicBezTo>
                    <a:pt x="50455" y="11065"/>
                    <a:pt x="77167" y="0"/>
                    <a:pt x="105020" y="0"/>
                  </a:cubicBezTo>
                  <a:close/>
                </a:path>
              </a:pathLst>
            </a:custGeom>
            <a:solidFill>
              <a:srgbClr val="CBE3FF"/>
            </a:solidFill>
          </p:spPr>
        </p:sp>
        <p:sp>
          <p:nvSpPr>
            <p:cNvPr name="TextBox 9" id="9"/>
            <p:cNvSpPr txBox="true"/>
            <p:nvPr/>
          </p:nvSpPr>
          <p:spPr>
            <a:xfrm>
              <a:off x="0" y="-76200"/>
              <a:ext cx="990198" cy="530171"/>
            </a:xfrm>
            <a:prstGeom prst="rect">
              <a:avLst/>
            </a:prstGeom>
          </p:spPr>
          <p:txBody>
            <a:bodyPr anchor="ctr" rtlCol="false" tIns="50800" lIns="50800" bIns="50800" rIns="50800"/>
            <a:lstStyle/>
            <a:p>
              <a:pPr algn="ctr">
                <a:lnSpc>
                  <a:spcPts val="5599"/>
                </a:lnSpc>
                <a:spcBef>
                  <a:spcPct val="0"/>
                </a:spcBef>
              </a:pPr>
              <a:r>
                <a:rPr lang="en-US" b="true" sz="3999">
                  <a:solidFill>
                    <a:srgbClr val="000000"/>
                  </a:solidFill>
                  <a:latin typeface="Noto Sans Bold"/>
                  <a:ea typeface="Noto Sans Bold"/>
                  <a:cs typeface="Noto Sans Bold"/>
                  <a:sym typeface="Noto Sans Bold"/>
                </a:rPr>
                <a:t>Hoàn thiện</a:t>
              </a:r>
            </a:p>
          </p:txBody>
        </p:sp>
      </p:grpSp>
      <p:grpSp>
        <p:nvGrpSpPr>
          <p:cNvPr name="Group 10" id="10"/>
          <p:cNvGrpSpPr/>
          <p:nvPr/>
        </p:nvGrpSpPr>
        <p:grpSpPr>
          <a:xfrm rot="0">
            <a:off x="11702858" y="2192098"/>
            <a:ext cx="3759659" cy="1723673"/>
            <a:chOff x="0" y="0"/>
            <a:chExt cx="990198" cy="453971"/>
          </a:xfrm>
        </p:grpSpPr>
        <p:sp>
          <p:nvSpPr>
            <p:cNvPr name="Freeform 11" id="11"/>
            <p:cNvSpPr/>
            <p:nvPr/>
          </p:nvSpPr>
          <p:spPr>
            <a:xfrm flipH="false" flipV="false" rot="0">
              <a:off x="0" y="0"/>
              <a:ext cx="990198" cy="453971"/>
            </a:xfrm>
            <a:custGeom>
              <a:avLst/>
              <a:gdLst/>
              <a:ahLst/>
              <a:cxnLst/>
              <a:rect r="r" b="b" t="t" l="l"/>
              <a:pathLst>
                <a:path h="453971" w="990198">
                  <a:moveTo>
                    <a:pt x="105020" y="0"/>
                  </a:moveTo>
                  <a:lnTo>
                    <a:pt x="885179" y="0"/>
                  </a:lnTo>
                  <a:cubicBezTo>
                    <a:pt x="913032" y="0"/>
                    <a:pt x="939744" y="11065"/>
                    <a:pt x="959439" y="30760"/>
                  </a:cubicBezTo>
                  <a:cubicBezTo>
                    <a:pt x="979134" y="50455"/>
                    <a:pt x="990198" y="77167"/>
                    <a:pt x="990198" y="105020"/>
                  </a:cubicBezTo>
                  <a:lnTo>
                    <a:pt x="990198" y="348952"/>
                  </a:lnTo>
                  <a:cubicBezTo>
                    <a:pt x="990198" y="376805"/>
                    <a:pt x="979134" y="403517"/>
                    <a:pt x="959439" y="423212"/>
                  </a:cubicBezTo>
                  <a:cubicBezTo>
                    <a:pt x="939744" y="442907"/>
                    <a:pt x="913032" y="453971"/>
                    <a:pt x="885179" y="453971"/>
                  </a:cubicBezTo>
                  <a:lnTo>
                    <a:pt x="105020" y="453971"/>
                  </a:lnTo>
                  <a:cubicBezTo>
                    <a:pt x="77167" y="453971"/>
                    <a:pt x="50455" y="442907"/>
                    <a:pt x="30760" y="423212"/>
                  </a:cubicBezTo>
                  <a:cubicBezTo>
                    <a:pt x="11065" y="403517"/>
                    <a:pt x="0" y="376805"/>
                    <a:pt x="0" y="348952"/>
                  </a:cubicBezTo>
                  <a:lnTo>
                    <a:pt x="0" y="105020"/>
                  </a:lnTo>
                  <a:cubicBezTo>
                    <a:pt x="0" y="77167"/>
                    <a:pt x="11065" y="50455"/>
                    <a:pt x="30760" y="30760"/>
                  </a:cubicBezTo>
                  <a:cubicBezTo>
                    <a:pt x="50455" y="11065"/>
                    <a:pt x="77167" y="0"/>
                    <a:pt x="105020" y="0"/>
                  </a:cubicBezTo>
                  <a:close/>
                </a:path>
              </a:pathLst>
            </a:custGeom>
            <a:solidFill>
              <a:srgbClr val="EEC0BE"/>
            </a:solidFill>
          </p:spPr>
        </p:sp>
        <p:sp>
          <p:nvSpPr>
            <p:cNvPr name="TextBox 12" id="12"/>
            <p:cNvSpPr txBox="true"/>
            <p:nvPr/>
          </p:nvSpPr>
          <p:spPr>
            <a:xfrm>
              <a:off x="0" y="-76200"/>
              <a:ext cx="990198" cy="530171"/>
            </a:xfrm>
            <a:prstGeom prst="rect">
              <a:avLst/>
            </a:prstGeom>
          </p:spPr>
          <p:txBody>
            <a:bodyPr anchor="ctr" rtlCol="false" tIns="50800" lIns="50800" bIns="50800" rIns="50800"/>
            <a:lstStyle/>
            <a:p>
              <a:pPr algn="ctr">
                <a:lnSpc>
                  <a:spcPts val="5599"/>
                </a:lnSpc>
                <a:spcBef>
                  <a:spcPct val="0"/>
                </a:spcBef>
              </a:pPr>
              <a:r>
                <a:rPr lang="en-US" b="true" sz="3999">
                  <a:solidFill>
                    <a:srgbClr val="000000"/>
                  </a:solidFill>
                  <a:latin typeface="Noto Sans Bold"/>
                  <a:ea typeface="Noto Sans Bold"/>
                  <a:cs typeface="Noto Sans Bold"/>
                  <a:sym typeface="Noto Sans Bold"/>
                </a:rPr>
                <a:t>Chưa hoàn thiện</a:t>
              </a:r>
            </a:p>
          </p:txBody>
        </p:sp>
      </p:grpSp>
      <p:sp>
        <p:nvSpPr>
          <p:cNvPr name="Freeform 13" id="13"/>
          <p:cNvSpPr/>
          <p:nvPr/>
        </p:nvSpPr>
        <p:spPr>
          <a:xfrm flipH="false" flipV="false" rot="0">
            <a:off x="9122399" y="3783330"/>
            <a:ext cx="43203" cy="5843206"/>
          </a:xfrm>
          <a:custGeom>
            <a:avLst/>
            <a:gdLst/>
            <a:ahLst/>
            <a:cxnLst/>
            <a:rect r="r" b="b" t="t" l="l"/>
            <a:pathLst>
              <a:path h="5843206" w="43203">
                <a:moveTo>
                  <a:pt x="0" y="0"/>
                </a:moveTo>
                <a:lnTo>
                  <a:pt x="43202" y="0"/>
                </a:lnTo>
                <a:lnTo>
                  <a:pt x="43202" y="5843206"/>
                </a:lnTo>
                <a:lnTo>
                  <a:pt x="0" y="5843206"/>
                </a:lnTo>
                <a:lnTo>
                  <a:pt x="0" y="0"/>
                </a:lnTo>
                <a:close/>
              </a:path>
            </a:pathLst>
          </a:custGeom>
          <a:blipFill>
            <a:blip r:embed="rId3"/>
            <a:stretch>
              <a:fillRect l="0" t="0" r="0" b="0"/>
            </a:stretch>
          </a:blipFill>
        </p:spPr>
      </p:sp>
      <p:sp>
        <p:nvSpPr>
          <p:cNvPr name="TextBox 14" id="14"/>
          <p:cNvSpPr txBox="true"/>
          <p:nvPr/>
        </p:nvSpPr>
        <p:spPr>
          <a:xfrm rot="0">
            <a:off x="1176877" y="4344396"/>
            <a:ext cx="7059696" cy="5400675"/>
          </a:xfrm>
          <a:prstGeom prst="rect">
            <a:avLst/>
          </a:prstGeom>
        </p:spPr>
        <p:txBody>
          <a:bodyPr anchor="t" rtlCol="false" tIns="0" lIns="0" bIns="0" rIns="0">
            <a:spAutoFit/>
          </a:bodyPr>
          <a:lstStyle/>
          <a:p>
            <a:pPr algn="just" marL="539749" indent="-269875" lvl="1">
              <a:lnSpc>
                <a:spcPts val="4349"/>
              </a:lnSpc>
              <a:buFont typeface="Arial"/>
              <a:buChar char="•"/>
            </a:pPr>
            <a:r>
              <a:rPr lang="en-US" sz="2499">
                <a:solidFill>
                  <a:srgbClr val="000000"/>
                </a:solidFill>
                <a:latin typeface="Arial"/>
                <a:ea typeface="Arial"/>
                <a:cs typeface="Arial"/>
                <a:sym typeface="Arial"/>
              </a:rPr>
              <a:t>Nghiên cứu, xây dựng một hệ thống HIL bao gồm thiết kế phần cứng, thực hiện phần mềm cho DUT/HIL và PC.</a:t>
            </a:r>
          </a:p>
          <a:p>
            <a:pPr algn="just" marL="539749" indent="-269875" lvl="1">
              <a:lnSpc>
                <a:spcPts val="4349"/>
              </a:lnSpc>
              <a:buFont typeface="Arial"/>
              <a:buChar char="•"/>
            </a:pPr>
            <a:r>
              <a:rPr lang="en-US" sz="2499">
                <a:solidFill>
                  <a:srgbClr val="000000"/>
                </a:solidFill>
                <a:latin typeface="Arial"/>
                <a:ea typeface="Arial"/>
                <a:cs typeface="Arial"/>
                <a:sym typeface="Arial"/>
              </a:rPr>
              <a:t>HIL đã có thể mô phỏng SPI Flash và I2C EEPROM để thực hiện kiểm thử cho DUT.</a:t>
            </a:r>
          </a:p>
          <a:p>
            <a:pPr algn="just" marL="539749" indent="-269875" lvl="1">
              <a:lnSpc>
                <a:spcPts val="4349"/>
              </a:lnSpc>
              <a:buFont typeface="Arial"/>
              <a:buChar char="•"/>
            </a:pPr>
            <a:r>
              <a:rPr lang="en-US" sz="2499">
                <a:solidFill>
                  <a:srgbClr val="000000"/>
                </a:solidFill>
                <a:latin typeface="Arial"/>
                <a:ea typeface="Arial"/>
                <a:cs typeface="Arial"/>
                <a:sym typeface="Arial"/>
              </a:rPr>
              <a:t>Giao diện người dùng trên máy tính trực quan, dễ thao tác.</a:t>
            </a:r>
          </a:p>
          <a:p>
            <a:pPr algn="just" marL="539749" indent="-269875" lvl="1">
              <a:lnSpc>
                <a:spcPts val="4349"/>
              </a:lnSpc>
              <a:buFont typeface="Arial"/>
              <a:buChar char="•"/>
            </a:pPr>
            <a:r>
              <a:rPr lang="en-US" sz="2499">
                <a:solidFill>
                  <a:srgbClr val="000000"/>
                </a:solidFill>
                <a:latin typeface="Arial"/>
                <a:ea typeface="Arial"/>
                <a:cs typeface="Arial"/>
                <a:sym typeface="Arial"/>
              </a:rPr>
              <a:t>Phần mềm đã hỗ trợ cấu hình hệ thống, điều khiển mô phỏng và giám sát quá trình kiểm thử.</a:t>
            </a:r>
          </a:p>
        </p:txBody>
      </p:sp>
      <p:sp>
        <p:nvSpPr>
          <p:cNvPr name="TextBox 15" id="15"/>
          <p:cNvSpPr txBox="true"/>
          <p:nvPr/>
        </p:nvSpPr>
        <p:spPr>
          <a:xfrm rot="0">
            <a:off x="10052839" y="4344396"/>
            <a:ext cx="7059696" cy="4314825"/>
          </a:xfrm>
          <a:prstGeom prst="rect">
            <a:avLst/>
          </a:prstGeom>
        </p:spPr>
        <p:txBody>
          <a:bodyPr anchor="t" rtlCol="false" tIns="0" lIns="0" bIns="0" rIns="0">
            <a:spAutoFit/>
          </a:bodyPr>
          <a:lstStyle/>
          <a:p>
            <a:pPr algn="just" marL="539749" indent="-269875" lvl="1">
              <a:lnSpc>
                <a:spcPts val="4349"/>
              </a:lnSpc>
              <a:buFont typeface="Arial"/>
              <a:buChar char="•"/>
            </a:pPr>
            <a:r>
              <a:rPr lang="en-US" sz="2499">
                <a:solidFill>
                  <a:srgbClr val="000000"/>
                </a:solidFill>
                <a:latin typeface="Arial"/>
                <a:ea typeface="Arial"/>
                <a:cs typeface="Arial"/>
                <a:sym typeface="Arial"/>
              </a:rPr>
              <a:t>Chưa có phần cứng cho hệ thống.</a:t>
            </a:r>
          </a:p>
          <a:p>
            <a:pPr algn="just" marL="539749" indent="-269875" lvl="1">
              <a:lnSpc>
                <a:spcPts val="4349"/>
              </a:lnSpc>
              <a:buFont typeface="Arial"/>
              <a:buChar char="•"/>
            </a:pPr>
            <a:r>
              <a:rPr lang="en-US" sz="2499">
                <a:solidFill>
                  <a:srgbClr val="000000"/>
                </a:solidFill>
                <a:latin typeface="Arial"/>
                <a:ea typeface="Arial"/>
                <a:cs typeface="Arial"/>
                <a:sym typeface="Arial"/>
              </a:rPr>
              <a:t>Tốc độ truyền nhận chưa cao do cần thực hiện xử lý dữ liệu bằng phần mềm</a:t>
            </a:r>
          </a:p>
          <a:p>
            <a:pPr algn="just" marL="539749" indent="-269875" lvl="1">
              <a:lnSpc>
                <a:spcPts val="4349"/>
              </a:lnSpc>
              <a:buFont typeface="Arial"/>
              <a:buChar char="•"/>
            </a:pPr>
            <a:r>
              <a:rPr lang="en-US" sz="2499">
                <a:solidFill>
                  <a:srgbClr val="000000"/>
                </a:solidFill>
                <a:latin typeface="Arial"/>
                <a:ea typeface="Arial"/>
                <a:cs typeface="Arial"/>
                <a:sym typeface="Arial"/>
              </a:rPr>
              <a:t>Cần mở rộng thêm cho UART, DAC, ADC, Timer,...</a:t>
            </a:r>
          </a:p>
          <a:p>
            <a:pPr algn="just" marL="539749" indent="-269875" lvl="1">
              <a:lnSpc>
                <a:spcPts val="4349"/>
              </a:lnSpc>
              <a:buFont typeface="Arial"/>
              <a:buChar char="•"/>
            </a:pPr>
            <a:r>
              <a:rPr lang="en-US" sz="2499">
                <a:solidFill>
                  <a:srgbClr val="000000"/>
                </a:solidFill>
                <a:latin typeface="Arial"/>
                <a:ea typeface="Arial"/>
                <a:cs typeface="Arial"/>
                <a:sym typeface="Arial"/>
              </a:rPr>
              <a:t>Tích hợp chức năng logic analyzer / oscillope cho phép  thu thập và phân tích chi tiết các tín hiệu đầu ra của DUT theo thời gian thực</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6692" y="3833982"/>
            <a:ext cx="17114615" cy="2832727"/>
          </a:xfrm>
          <a:prstGeom prst="rect">
            <a:avLst/>
          </a:prstGeom>
        </p:spPr>
        <p:txBody>
          <a:bodyPr anchor="t" rtlCol="false" tIns="0" lIns="0" bIns="0" rIns="0">
            <a:spAutoFit/>
          </a:bodyPr>
          <a:lstStyle/>
          <a:p>
            <a:pPr algn="ctr">
              <a:lnSpc>
                <a:spcPts val="11340"/>
              </a:lnSpc>
            </a:pPr>
            <a:r>
              <a:rPr lang="en-US" sz="8100" b="true">
                <a:solidFill>
                  <a:srgbClr val="000000"/>
                </a:solidFill>
                <a:latin typeface="Noto Sans Bold"/>
                <a:ea typeface="Noto Sans Bold"/>
                <a:cs typeface="Noto Sans Bold"/>
                <a:sym typeface="Noto Sans Bold"/>
              </a:rPr>
              <a:t>CẢM ƠN THẦY ĐÃ LẮNG NGHE PHẦN TRÌNH BÀY CỦA NHÓM EM</a:t>
            </a:r>
          </a:p>
        </p:txBody>
      </p:sp>
      <p:sp>
        <p:nvSpPr>
          <p:cNvPr name="Freeform 3" id="3"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4" id="4"/>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1. Giới thiệu tổng quan</a:t>
              </a:r>
            </a:p>
          </p:txBody>
        </p:sp>
      </p:grpSp>
      <p:sp>
        <p:nvSpPr>
          <p:cNvPr name="Freeform 5" id="5"/>
          <p:cNvSpPr/>
          <p:nvPr/>
        </p:nvSpPr>
        <p:spPr>
          <a:xfrm flipH="false" flipV="false" rot="0">
            <a:off x="10490406" y="4178638"/>
            <a:ext cx="7797594" cy="3996535"/>
          </a:xfrm>
          <a:custGeom>
            <a:avLst/>
            <a:gdLst/>
            <a:ahLst/>
            <a:cxnLst/>
            <a:rect r="r" b="b" t="t" l="l"/>
            <a:pathLst>
              <a:path h="3996535" w="7797594">
                <a:moveTo>
                  <a:pt x="0" y="0"/>
                </a:moveTo>
                <a:lnTo>
                  <a:pt x="7797594" y="0"/>
                </a:lnTo>
                <a:lnTo>
                  <a:pt x="7797594" y="3996535"/>
                </a:lnTo>
                <a:lnTo>
                  <a:pt x="0" y="3996535"/>
                </a:lnTo>
                <a:lnTo>
                  <a:pt x="0" y="0"/>
                </a:lnTo>
                <a:close/>
              </a:path>
            </a:pathLst>
          </a:custGeom>
          <a:blipFill>
            <a:blip r:embed="rId2"/>
            <a:stretch>
              <a:fillRect l="-35311" t="0" r="-31806" b="-108787"/>
            </a:stretch>
          </a:blipFill>
        </p:spPr>
      </p:sp>
      <p:sp>
        <p:nvSpPr>
          <p:cNvPr name="TextBox 6" id="6"/>
          <p:cNvSpPr txBox="true"/>
          <p:nvPr/>
        </p:nvSpPr>
        <p:spPr>
          <a:xfrm rot="0">
            <a:off x="660731" y="2176405"/>
            <a:ext cx="9512718" cy="8054975"/>
          </a:xfrm>
          <a:prstGeom prst="rect">
            <a:avLst/>
          </a:prstGeom>
        </p:spPr>
        <p:txBody>
          <a:bodyPr anchor="t" rtlCol="false" tIns="0" lIns="0" bIns="0" rIns="0">
            <a:spAutoFit/>
          </a:bodyPr>
          <a:lstStyle/>
          <a:p>
            <a:pPr algn="just">
              <a:lnSpc>
                <a:spcPts val="4900"/>
              </a:lnSpc>
            </a:pPr>
            <a:r>
              <a:rPr lang="en-US" sz="3500" b="true">
                <a:solidFill>
                  <a:srgbClr val="000000"/>
                </a:solidFill>
                <a:latin typeface="Arial Bold"/>
                <a:ea typeface="Arial Bold"/>
                <a:cs typeface="Arial Bold"/>
                <a:sym typeface="Arial Bold"/>
              </a:rPr>
              <a:t>Hệ thống mô phỏng trong vòng lặp là gì?</a:t>
            </a:r>
          </a:p>
          <a:p>
            <a:pPr algn="just" marL="755651" indent="-377825" lvl="1">
              <a:lnSpc>
                <a:spcPts val="4900"/>
              </a:lnSpc>
              <a:buFont typeface="Arial"/>
              <a:buChar char="•"/>
            </a:pPr>
            <a:r>
              <a:rPr lang="en-US" sz="3500">
                <a:solidFill>
                  <a:srgbClr val="000000"/>
                </a:solidFill>
                <a:latin typeface="Arial"/>
                <a:ea typeface="Arial"/>
                <a:cs typeface="Arial"/>
                <a:sym typeface="Arial"/>
              </a:rPr>
              <a:t>Hệ thống mô phỏng trong vòng lặp là một phương pháp kiểm thử tiên tiến. </a:t>
            </a:r>
          </a:p>
          <a:p>
            <a:pPr algn="just" marL="755651" indent="-377825" lvl="1">
              <a:lnSpc>
                <a:spcPts val="4900"/>
              </a:lnSpc>
              <a:buFont typeface="Arial"/>
              <a:buChar char="•"/>
            </a:pPr>
            <a:r>
              <a:rPr lang="en-US" sz="3500">
                <a:solidFill>
                  <a:srgbClr val="000000"/>
                </a:solidFill>
                <a:latin typeface="Arial"/>
                <a:ea typeface="Arial"/>
                <a:cs typeface="Arial"/>
                <a:sym typeface="Arial"/>
              </a:rPr>
              <a:t>Giúp k</a:t>
            </a:r>
            <a:r>
              <a:rPr lang="en-US" sz="3500">
                <a:solidFill>
                  <a:srgbClr val="000000"/>
                </a:solidFill>
                <a:latin typeface="Arial"/>
                <a:ea typeface="Arial"/>
                <a:cs typeface="Arial"/>
                <a:sym typeface="Arial"/>
              </a:rPr>
              <a:t>ết nối phần cứng thực tế với môi trường mô phỏng thời gian thực nhằm tạo ra một vòng lặp phản hồi khép kín để đánh giá phản ứng của phần cứng dưới các kịch bản có thể xảy ra trong môi trường thực tế.</a:t>
            </a:r>
          </a:p>
          <a:p>
            <a:pPr algn="just">
              <a:lnSpc>
                <a:spcPts val="4900"/>
              </a:lnSpc>
            </a:pPr>
            <a:r>
              <a:rPr lang="en-US" sz="3500" b="true">
                <a:solidFill>
                  <a:srgbClr val="000000"/>
                </a:solidFill>
                <a:latin typeface="Arial Bold"/>
                <a:ea typeface="Arial Bold"/>
                <a:cs typeface="Arial Bold"/>
                <a:sym typeface="Arial Bold"/>
              </a:rPr>
              <a:t>Một hệ thống mô phỏng vòng lặp bao gồm:</a:t>
            </a:r>
          </a:p>
          <a:p>
            <a:pPr algn="just" marL="755651" indent="-377825" lvl="1">
              <a:lnSpc>
                <a:spcPts val="4900"/>
              </a:lnSpc>
              <a:buFont typeface="Arial"/>
              <a:buChar char="•"/>
            </a:pPr>
            <a:r>
              <a:rPr lang="en-US" sz="3500">
                <a:solidFill>
                  <a:srgbClr val="000000"/>
                </a:solidFill>
                <a:latin typeface="Arial"/>
                <a:ea typeface="Arial"/>
                <a:cs typeface="Arial"/>
                <a:sym typeface="Arial"/>
              </a:rPr>
              <a:t>DUT: Phần cứng cần kiểm thử.</a:t>
            </a:r>
          </a:p>
          <a:p>
            <a:pPr algn="just" marL="755651" indent="-377825" lvl="1">
              <a:lnSpc>
                <a:spcPts val="4900"/>
              </a:lnSpc>
              <a:buFont typeface="Arial"/>
              <a:buChar char="•"/>
            </a:pPr>
            <a:r>
              <a:rPr lang="en-US" sz="3500">
                <a:solidFill>
                  <a:srgbClr val="000000"/>
                </a:solidFill>
                <a:latin typeface="Arial"/>
                <a:ea typeface="Arial"/>
                <a:cs typeface="Arial"/>
                <a:sym typeface="Arial"/>
              </a:rPr>
              <a:t>HIL simulator: Hệ thống mô phỏng môi trường vật lý theo thời gian thực.</a:t>
            </a:r>
          </a:p>
          <a:p>
            <a:pPr algn="just">
              <a:lnSpc>
                <a:spcPts val="4900"/>
              </a:lnSpc>
              <a:spcBef>
                <a:spcPct val="0"/>
              </a:spcBef>
            </a:pPr>
          </a:p>
        </p:txBody>
      </p:sp>
      <p:sp>
        <p:nvSpPr>
          <p:cNvPr name="Freeform 7" id="7"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8" id="8"/>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1. Giới thiệu tổng quan</a:t>
              </a:r>
            </a:p>
          </p:txBody>
        </p:sp>
      </p:grpSp>
      <p:sp>
        <p:nvSpPr>
          <p:cNvPr name="Freeform 5" id="5"/>
          <p:cNvSpPr/>
          <p:nvPr/>
        </p:nvSpPr>
        <p:spPr>
          <a:xfrm flipH="false" flipV="false" rot="0">
            <a:off x="7365938" y="2801880"/>
            <a:ext cx="10922062" cy="3825563"/>
          </a:xfrm>
          <a:custGeom>
            <a:avLst/>
            <a:gdLst/>
            <a:ahLst/>
            <a:cxnLst/>
            <a:rect r="r" b="b" t="t" l="l"/>
            <a:pathLst>
              <a:path h="3825563" w="10922062">
                <a:moveTo>
                  <a:pt x="0" y="0"/>
                </a:moveTo>
                <a:lnTo>
                  <a:pt x="10922062" y="0"/>
                </a:lnTo>
                <a:lnTo>
                  <a:pt x="10922062" y="3825563"/>
                </a:lnTo>
                <a:lnTo>
                  <a:pt x="0" y="3825563"/>
                </a:lnTo>
                <a:lnTo>
                  <a:pt x="0" y="0"/>
                </a:lnTo>
                <a:close/>
              </a:path>
            </a:pathLst>
          </a:custGeom>
          <a:blipFill>
            <a:blip r:embed="rId2"/>
            <a:stretch>
              <a:fillRect l="0" t="-82814" r="0" b="0"/>
            </a:stretch>
          </a:blipFill>
        </p:spPr>
      </p:sp>
      <p:sp>
        <p:nvSpPr>
          <p:cNvPr name="TextBox 6" id="6"/>
          <p:cNvSpPr txBox="true"/>
          <p:nvPr/>
        </p:nvSpPr>
        <p:spPr>
          <a:xfrm rot="0">
            <a:off x="660731" y="2176405"/>
            <a:ext cx="10860233" cy="625475"/>
          </a:xfrm>
          <a:prstGeom prst="rect">
            <a:avLst/>
          </a:prstGeom>
        </p:spPr>
        <p:txBody>
          <a:bodyPr anchor="t" rtlCol="false" tIns="0" lIns="0" bIns="0" rIns="0">
            <a:spAutoFit/>
          </a:bodyPr>
          <a:lstStyle/>
          <a:p>
            <a:pPr algn="just">
              <a:lnSpc>
                <a:spcPts val="4900"/>
              </a:lnSpc>
              <a:spcBef>
                <a:spcPct val="0"/>
              </a:spcBef>
            </a:pPr>
            <a:r>
              <a:rPr lang="en-US" b="true" sz="3500">
                <a:solidFill>
                  <a:srgbClr val="000000"/>
                </a:solidFill>
                <a:latin typeface="Arial Bold"/>
                <a:ea typeface="Arial Bold"/>
                <a:cs typeface="Arial Bold"/>
                <a:sym typeface="Arial Bold"/>
              </a:rPr>
              <a:t>Nhiệm vụ của HIL simulator:</a:t>
            </a:r>
          </a:p>
        </p:txBody>
      </p:sp>
      <p:sp>
        <p:nvSpPr>
          <p:cNvPr name="TextBox 7" id="7"/>
          <p:cNvSpPr txBox="true"/>
          <p:nvPr/>
        </p:nvSpPr>
        <p:spPr>
          <a:xfrm rot="0">
            <a:off x="872670" y="5635627"/>
            <a:ext cx="16386630" cy="4340225"/>
          </a:xfrm>
          <a:prstGeom prst="rect">
            <a:avLst/>
          </a:prstGeom>
        </p:spPr>
        <p:txBody>
          <a:bodyPr anchor="t" rtlCol="false" tIns="0" lIns="0" bIns="0" rIns="0">
            <a:spAutoFit/>
          </a:bodyPr>
          <a:lstStyle/>
          <a:p>
            <a:pPr algn="just">
              <a:lnSpc>
                <a:spcPts val="4900"/>
              </a:lnSpc>
            </a:pPr>
          </a:p>
          <a:p>
            <a:pPr algn="just" marL="755651" indent="-377825" lvl="1">
              <a:lnSpc>
                <a:spcPts val="4900"/>
              </a:lnSpc>
              <a:buFont typeface="Arial"/>
              <a:buChar char="•"/>
            </a:pPr>
            <a:r>
              <a:rPr lang="en-US" sz="3500">
                <a:solidFill>
                  <a:srgbClr val="000000"/>
                </a:solidFill>
                <a:latin typeface="Arial"/>
                <a:ea typeface="Arial"/>
                <a:cs typeface="Arial"/>
                <a:sym typeface="Arial"/>
              </a:rPr>
              <a:t>Xử lý tín hiệu hai chiều (I/O):</a:t>
            </a:r>
          </a:p>
          <a:p>
            <a:pPr algn="just" marL="1511301" indent="-503767" lvl="2">
              <a:lnSpc>
                <a:spcPts val="4900"/>
              </a:lnSpc>
              <a:buFont typeface="Arial"/>
              <a:buChar char="⚬"/>
            </a:pPr>
            <a:r>
              <a:rPr lang="en-US" sz="3500">
                <a:solidFill>
                  <a:srgbClr val="000000"/>
                </a:solidFill>
                <a:latin typeface="Arial"/>
                <a:ea typeface="Arial"/>
                <a:cs typeface="Arial"/>
                <a:sym typeface="Arial"/>
              </a:rPr>
              <a:t>Ghi n</a:t>
            </a:r>
            <a:r>
              <a:rPr lang="en-US" sz="3500">
                <a:solidFill>
                  <a:srgbClr val="000000"/>
                </a:solidFill>
                <a:latin typeface="Arial"/>
                <a:ea typeface="Arial"/>
                <a:cs typeface="Arial"/>
                <a:sym typeface="Arial"/>
              </a:rPr>
              <a:t>hận tín hiệu từ DUT: Chuyển đổi các tín hiệu điều khiển của DUT (như ADC, UART, GPIO...) thành dữ liệu số.</a:t>
            </a:r>
          </a:p>
          <a:p>
            <a:pPr algn="just" marL="1511301" indent="-503767" lvl="2">
              <a:lnSpc>
                <a:spcPts val="4900"/>
              </a:lnSpc>
              <a:buFont typeface="Arial"/>
              <a:buChar char="⚬"/>
            </a:pPr>
            <a:r>
              <a:rPr lang="en-US" sz="3500">
                <a:solidFill>
                  <a:srgbClr val="000000"/>
                </a:solidFill>
                <a:latin typeface="Arial"/>
                <a:ea typeface="Arial"/>
                <a:cs typeface="Arial"/>
                <a:sym typeface="Arial"/>
              </a:rPr>
              <a:t>Gửi tín hiệu phản hồi đến DUT: Dựa trên mô hình mô phỏng, tạo ra và gửi các tín hiệu "cảm biến" về DUT, tạo thành một vòng lặp đóng.</a:t>
            </a:r>
          </a:p>
          <a:p>
            <a:pPr algn="just">
              <a:lnSpc>
                <a:spcPts val="4900"/>
              </a:lnSpc>
              <a:spcBef>
                <a:spcPct val="0"/>
              </a:spcBef>
            </a:pPr>
          </a:p>
        </p:txBody>
      </p:sp>
      <p:sp>
        <p:nvSpPr>
          <p:cNvPr name="TextBox 8" id="8"/>
          <p:cNvSpPr txBox="true"/>
          <p:nvPr/>
        </p:nvSpPr>
        <p:spPr>
          <a:xfrm rot="0">
            <a:off x="872670" y="3030480"/>
            <a:ext cx="6252850" cy="37211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Arial"/>
                <a:ea typeface="Arial"/>
                <a:cs typeface="Arial"/>
                <a:sym typeface="Arial"/>
              </a:rPr>
              <a:t>Mô phỏng môi trường thực tế: Chạy các mô hình toán học/vật lý để tạo ra tín hiệu của môi trường bên ngoài theo thời gian thực.</a:t>
            </a:r>
          </a:p>
          <a:p>
            <a:pPr algn="just">
              <a:lnSpc>
                <a:spcPts val="4900"/>
              </a:lnSpc>
              <a:spcBef>
                <a:spcPct val="0"/>
              </a:spcBef>
            </a:pP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2. Nhiệm vụ đề tài</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004E7A"/>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2</a:t>
              </a:r>
            </a:p>
          </p:txBody>
        </p:sp>
      </p:grpSp>
      <p:sp>
        <p:nvSpPr>
          <p:cNvPr name="TextBox 8" id="8"/>
          <p:cNvSpPr txBox="true"/>
          <p:nvPr/>
        </p:nvSpPr>
        <p:spPr>
          <a:xfrm rot="0">
            <a:off x="8557322" y="4068874"/>
            <a:ext cx="4656981"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NHIỆM VỤ</a:t>
            </a:r>
          </a:p>
          <a:p>
            <a:pPr algn="ctr">
              <a:lnSpc>
                <a:spcPts val="10500"/>
              </a:lnSpc>
            </a:pPr>
            <a:r>
              <a:rPr lang="en-US" sz="7500" b="true">
                <a:solidFill>
                  <a:srgbClr val="000000"/>
                </a:solidFill>
                <a:latin typeface="Arial Bold"/>
                <a:ea typeface="Arial Bold"/>
                <a:cs typeface="Arial Bold"/>
                <a:sym typeface="Arial Bold"/>
              </a:rPr>
              <a:t>ĐỀ TÀI</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2. Nhiệm vụ đề tài</a:t>
              </a:r>
            </a:p>
          </p:txBody>
        </p:sp>
      </p:grpSp>
      <p:sp>
        <p:nvSpPr>
          <p:cNvPr name="TextBox 5" id="5"/>
          <p:cNvSpPr txBox="true"/>
          <p:nvPr/>
        </p:nvSpPr>
        <p:spPr>
          <a:xfrm rot="0">
            <a:off x="1352484" y="2128780"/>
            <a:ext cx="15583031" cy="7633462"/>
          </a:xfrm>
          <a:prstGeom prst="rect">
            <a:avLst/>
          </a:prstGeom>
        </p:spPr>
        <p:txBody>
          <a:bodyPr anchor="t" rtlCol="false" tIns="0" lIns="0" bIns="0" rIns="0">
            <a:spAutoFit/>
          </a:bodyPr>
          <a:lstStyle/>
          <a:p>
            <a:pPr algn="just">
              <a:lnSpc>
                <a:spcPts val="6103"/>
              </a:lnSpc>
            </a:pPr>
            <a:r>
              <a:rPr lang="en-US" sz="2799" u="sng">
                <a:solidFill>
                  <a:srgbClr val="000000"/>
                </a:solidFill>
                <a:latin typeface="Noto Sans"/>
                <a:ea typeface="Noto Sans"/>
                <a:cs typeface="Noto Sans"/>
                <a:sym typeface="Noto Sans"/>
              </a:rPr>
              <a:t>Đề tài sẽ triển khai một hệ thống hoàn chỉnh nhằm phục vụ kiểm thử và đánh giá phần mềm cho DUT:</a:t>
            </a:r>
          </a:p>
          <a:p>
            <a:pPr algn="just" marL="604519" indent="-302260" lvl="1">
              <a:lnSpc>
                <a:spcPts val="6103"/>
              </a:lnSpc>
              <a:buFont typeface="Arial"/>
              <a:buChar char="•"/>
            </a:pPr>
            <a:r>
              <a:rPr lang="en-US" sz="2799">
                <a:solidFill>
                  <a:srgbClr val="000000"/>
                </a:solidFill>
                <a:latin typeface="Noto Sans"/>
                <a:ea typeface="Noto Sans"/>
                <a:cs typeface="Noto Sans"/>
                <a:sym typeface="Noto Sans"/>
              </a:rPr>
              <a:t>Thiết kế HIL đóng vai trò </a:t>
            </a:r>
            <a:r>
              <a:rPr lang="en-US" b="true" sz="2799">
                <a:solidFill>
                  <a:srgbClr val="000000"/>
                </a:solidFill>
                <a:latin typeface="Noto Sans Bold"/>
                <a:ea typeface="Noto Sans Bold"/>
                <a:cs typeface="Noto Sans Bold"/>
                <a:sym typeface="Noto Sans Bold"/>
              </a:rPr>
              <a:t>mô phỏng</a:t>
            </a:r>
            <a:r>
              <a:rPr lang="en-US" sz="2799">
                <a:solidFill>
                  <a:srgbClr val="000000"/>
                </a:solidFill>
                <a:latin typeface="Noto Sans"/>
                <a:ea typeface="Noto Sans"/>
                <a:cs typeface="Noto Sans"/>
                <a:sym typeface="Noto Sans"/>
              </a:rPr>
              <a:t> các thiết bị ngoại vi / môi trường hoạt động của DUT gồm </a:t>
            </a:r>
            <a:r>
              <a:rPr lang="en-US" b="true" sz="2799">
                <a:solidFill>
                  <a:srgbClr val="000000"/>
                </a:solidFill>
                <a:latin typeface="Noto Sans Bold"/>
                <a:ea typeface="Noto Sans Bold"/>
                <a:cs typeface="Noto Sans Bold"/>
                <a:sym typeface="Noto Sans Bold"/>
              </a:rPr>
              <a:t>SPI </a:t>
            </a:r>
            <a:r>
              <a:rPr lang="en-US" sz="2799">
                <a:solidFill>
                  <a:srgbClr val="000000"/>
                </a:solidFill>
                <a:latin typeface="Noto Sans"/>
                <a:ea typeface="Noto Sans"/>
                <a:cs typeface="Noto Sans"/>
                <a:sym typeface="Noto Sans"/>
              </a:rPr>
              <a:t>(Flash), </a:t>
            </a:r>
            <a:r>
              <a:rPr lang="en-US" b="true" sz="2799">
                <a:solidFill>
                  <a:srgbClr val="000000"/>
                </a:solidFill>
                <a:latin typeface="Noto Sans Bold"/>
                <a:ea typeface="Noto Sans Bold"/>
                <a:cs typeface="Noto Sans Bold"/>
                <a:sym typeface="Noto Sans Bold"/>
              </a:rPr>
              <a:t>I2C </a:t>
            </a:r>
            <a:r>
              <a:rPr lang="en-US" sz="2799">
                <a:solidFill>
                  <a:srgbClr val="000000"/>
                </a:solidFill>
                <a:latin typeface="Noto Sans"/>
                <a:ea typeface="Noto Sans"/>
                <a:cs typeface="Noto Sans"/>
                <a:sym typeface="Noto Sans"/>
              </a:rPr>
              <a:t>(EEPROM, RTC), </a:t>
            </a:r>
            <a:r>
              <a:rPr lang="en-US" b="true" sz="2799">
                <a:solidFill>
                  <a:srgbClr val="000000"/>
                </a:solidFill>
                <a:latin typeface="Noto Sans Bold"/>
                <a:ea typeface="Noto Sans Bold"/>
                <a:cs typeface="Noto Sans Bold"/>
                <a:sym typeface="Noto Sans Bold"/>
              </a:rPr>
              <a:t>UART</a:t>
            </a:r>
            <a:r>
              <a:rPr lang="en-US" sz="2799">
                <a:solidFill>
                  <a:srgbClr val="000000"/>
                </a:solidFill>
                <a:latin typeface="Noto Sans"/>
                <a:ea typeface="Noto Sans"/>
                <a:cs typeface="Noto Sans"/>
                <a:sym typeface="Noto Sans"/>
              </a:rPr>
              <a:t>, </a:t>
            </a:r>
            <a:r>
              <a:rPr lang="en-US" b="true" sz="2799">
                <a:solidFill>
                  <a:srgbClr val="000000"/>
                </a:solidFill>
                <a:latin typeface="Noto Sans Bold"/>
                <a:ea typeface="Noto Sans Bold"/>
                <a:cs typeface="Noto Sans Bold"/>
                <a:sym typeface="Noto Sans Bold"/>
              </a:rPr>
              <a:t>GPIO</a:t>
            </a:r>
            <a:r>
              <a:rPr lang="en-US" sz="2799">
                <a:solidFill>
                  <a:srgbClr val="000000"/>
                </a:solidFill>
                <a:latin typeface="Noto Sans"/>
                <a:ea typeface="Noto Sans"/>
                <a:cs typeface="Noto Sans"/>
                <a:sym typeface="Noto Sans"/>
              </a:rPr>
              <a:t>, </a:t>
            </a:r>
            <a:r>
              <a:rPr lang="en-US" b="true" sz="2799">
                <a:solidFill>
                  <a:srgbClr val="000000"/>
                </a:solidFill>
                <a:latin typeface="Noto Sans Bold"/>
                <a:ea typeface="Noto Sans Bold"/>
                <a:cs typeface="Noto Sans Bold"/>
                <a:sym typeface="Noto Sans Bold"/>
              </a:rPr>
              <a:t>DAC</a:t>
            </a:r>
            <a:r>
              <a:rPr lang="en-US" sz="2799">
                <a:solidFill>
                  <a:srgbClr val="000000"/>
                </a:solidFill>
                <a:latin typeface="Noto Sans"/>
                <a:ea typeface="Noto Sans"/>
                <a:cs typeface="Noto Sans"/>
                <a:sym typeface="Noto Sans"/>
              </a:rPr>
              <a:t>, </a:t>
            </a:r>
            <a:r>
              <a:rPr lang="en-US" b="true" sz="2799">
                <a:solidFill>
                  <a:srgbClr val="000000"/>
                </a:solidFill>
                <a:latin typeface="Noto Sans Bold"/>
                <a:ea typeface="Noto Sans Bold"/>
                <a:cs typeface="Noto Sans Bold"/>
                <a:sym typeface="Noto Sans Bold"/>
              </a:rPr>
              <a:t>ADC</a:t>
            </a:r>
            <a:r>
              <a:rPr lang="en-US" sz="2799">
                <a:solidFill>
                  <a:srgbClr val="000000"/>
                </a:solidFill>
                <a:latin typeface="Noto Sans"/>
                <a:ea typeface="Noto Sans"/>
                <a:cs typeface="Noto Sans"/>
                <a:sym typeface="Noto Sans"/>
              </a:rPr>
              <a:t>,...</a:t>
            </a:r>
          </a:p>
          <a:p>
            <a:pPr algn="just" marL="604519" indent="-302260" lvl="1">
              <a:lnSpc>
                <a:spcPts val="6103"/>
              </a:lnSpc>
              <a:buFont typeface="Arial"/>
              <a:buChar char="•"/>
            </a:pPr>
            <a:r>
              <a:rPr lang="en-US" sz="2799">
                <a:solidFill>
                  <a:srgbClr val="000000"/>
                </a:solidFill>
                <a:latin typeface="Noto Sans"/>
                <a:ea typeface="Noto Sans"/>
                <a:cs typeface="Noto Sans"/>
                <a:sym typeface="Noto Sans"/>
              </a:rPr>
              <a:t>Xây dựng phần mềm cho DUT để </a:t>
            </a:r>
            <a:r>
              <a:rPr lang="en-US" b="true" sz="2799">
                <a:solidFill>
                  <a:srgbClr val="000000"/>
                </a:solidFill>
                <a:latin typeface="Noto Sans Bold"/>
                <a:ea typeface="Noto Sans Bold"/>
                <a:cs typeface="Noto Sans Bold"/>
                <a:sym typeface="Noto Sans Bold"/>
              </a:rPr>
              <a:t>nhận tín hiệu</a:t>
            </a:r>
            <a:r>
              <a:rPr lang="en-US" sz="2799">
                <a:solidFill>
                  <a:srgbClr val="000000"/>
                </a:solidFill>
                <a:latin typeface="Noto Sans"/>
                <a:ea typeface="Noto Sans"/>
                <a:cs typeface="Noto Sans"/>
                <a:sym typeface="Noto Sans"/>
              </a:rPr>
              <a:t> mô phỏng và </a:t>
            </a:r>
            <a:r>
              <a:rPr lang="en-US" b="true" sz="2799">
                <a:solidFill>
                  <a:srgbClr val="000000"/>
                </a:solidFill>
                <a:latin typeface="Noto Sans Bold"/>
                <a:ea typeface="Noto Sans Bold"/>
                <a:cs typeface="Noto Sans Bold"/>
                <a:sym typeface="Noto Sans Bold"/>
              </a:rPr>
              <a:t>phản hồi</a:t>
            </a:r>
            <a:r>
              <a:rPr lang="en-US" sz="2799">
                <a:solidFill>
                  <a:srgbClr val="000000"/>
                </a:solidFill>
                <a:latin typeface="Noto Sans"/>
                <a:ea typeface="Noto Sans"/>
                <a:cs typeface="Noto Sans"/>
                <a:sym typeface="Noto Sans"/>
              </a:rPr>
              <a:t> dữ liệu theo các kịch bản kiểm thử được thiết lập.</a:t>
            </a:r>
          </a:p>
          <a:p>
            <a:pPr algn="just" marL="604519" indent="-302260" lvl="1">
              <a:lnSpc>
                <a:spcPts val="6103"/>
              </a:lnSpc>
              <a:buFont typeface="Arial"/>
              <a:buChar char="•"/>
            </a:pPr>
            <a:r>
              <a:rPr lang="en-US" sz="2799">
                <a:solidFill>
                  <a:srgbClr val="000000"/>
                </a:solidFill>
                <a:latin typeface="Noto Sans"/>
                <a:ea typeface="Noto Sans"/>
                <a:cs typeface="Noto Sans"/>
                <a:sym typeface="Noto Sans"/>
              </a:rPr>
              <a:t>Thiết kế phần mềm trên máy tính có khả năng kết nối với cả HIL và DUT, cho phép cấu hình tham số, gửi lệnh điều khiển và giám sát dữ liệu phản hồi.</a:t>
            </a:r>
          </a:p>
          <a:p>
            <a:pPr algn="just" marL="604519" indent="-302260" lvl="1">
              <a:lnSpc>
                <a:spcPts val="6103"/>
              </a:lnSpc>
              <a:buFont typeface="Arial"/>
              <a:buChar char="•"/>
            </a:pPr>
            <a:r>
              <a:rPr lang="en-US" sz="2799">
                <a:solidFill>
                  <a:srgbClr val="000000"/>
                </a:solidFill>
                <a:latin typeface="Noto Sans"/>
                <a:ea typeface="Noto Sans"/>
                <a:cs typeface="Noto Sans"/>
                <a:sym typeface="Noto Sans"/>
              </a:rPr>
              <a:t>Phần mềm trên máy tính cần tích hợp các bài kiểm thử (</a:t>
            </a:r>
            <a:r>
              <a:rPr lang="en-US" b="true" sz="2799">
                <a:solidFill>
                  <a:srgbClr val="000000"/>
                </a:solidFill>
                <a:latin typeface="Noto Sans Bold"/>
                <a:ea typeface="Noto Sans Bold"/>
                <a:cs typeface="Noto Sans Bold"/>
                <a:sym typeface="Noto Sans Bold"/>
              </a:rPr>
              <a:t>auto / manual</a:t>
            </a:r>
            <a:r>
              <a:rPr lang="en-US" sz="2799">
                <a:solidFill>
                  <a:srgbClr val="000000"/>
                </a:solidFill>
                <a:latin typeface="Noto Sans"/>
                <a:ea typeface="Noto Sans"/>
                <a:cs typeface="Noto Sans"/>
                <a:sym typeface="Noto Sans"/>
              </a:rPr>
              <a:t>) hỗ trợ </a:t>
            </a:r>
            <a:r>
              <a:rPr lang="en-US" b="true" sz="2799">
                <a:solidFill>
                  <a:srgbClr val="000000"/>
                </a:solidFill>
                <a:latin typeface="Noto Sans Bold"/>
                <a:ea typeface="Noto Sans Bold"/>
                <a:cs typeface="Noto Sans Bold"/>
                <a:sym typeface="Noto Sans Bold"/>
              </a:rPr>
              <a:t>ghi nhận</a:t>
            </a:r>
            <a:r>
              <a:rPr lang="en-US" sz="2799">
                <a:solidFill>
                  <a:srgbClr val="000000"/>
                </a:solidFill>
                <a:latin typeface="Noto Sans"/>
                <a:ea typeface="Noto Sans"/>
                <a:cs typeface="Noto Sans"/>
                <a:sym typeface="Noto Sans"/>
              </a:rPr>
              <a:t>, </a:t>
            </a:r>
            <a:r>
              <a:rPr lang="en-US" b="true" sz="2799">
                <a:solidFill>
                  <a:srgbClr val="000000"/>
                </a:solidFill>
                <a:latin typeface="Noto Sans Bold"/>
                <a:ea typeface="Noto Sans Bold"/>
                <a:cs typeface="Noto Sans Bold"/>
                <a:sym typeface="Noto Sans Bold"/>
              </a:rPr>
              <a:t>theo dõi</a:t>
            </a:r>
            <a:r>
              <a:rPr lang="en-US" sz="2799">
                <a:solidFill>
                  <a:srgbClr val="000000"/>
                </a:solidFill>
                <a:latin typeface="Noto Sans"/>
                <a:ea typeface="Noto Sans"/>
                <a:cs typeface="Noto Sans"/>
                <a:sym typeface="Noto Sans"/>
              </a:rPr>
              <a:t> và </a:t>
            </a:r>
            <a:r>
              <a:rPr lang="en-US" b="true" sz="2799">
                <a:solidFill>
                  <a:srgbClr val="000000"/>
                </a:solidFill>
                <a:latin typeface="Noto Sans Bold"/>
                <a:ea typeface="Noto Sans Bold"/>
                <a:cs typeface="Noto Sans Bold"/>
                <a:sym typeface="Noto Sans Bold"/>
              </a:rPr>
              <a:t>đánh giá kết quả kiểm thử</a:t>
            </a:r>
            <a:r>
              <a:rPr lang="en-US" sz="2799">
                <a:solidFill>
                  <a:srgbClr val="000000"/>
                </a:solidFill>
                <a:latin typeface="Noto Sans"/>
                <a:ea typeface="Noto Sans"/>
                <a:cs typeface="Noto Sans"/>
                <a:sym typeface="Noto Sans"/>
              </a:rPr>
              <a:t> của DUT</a:t>
            </a:r>
          </a:p>
        </p:txBody>
      </p:sp>
      <p:sp>
        <p:nvSpPr>
          <p:cNvPr name="Freeform 6" id="6"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7" id="7"/>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2. Nhiệm vụ đề tài</a:t>
              </a:r>
            </a:p>
          </p:txBody>
        </p:sp>
      </p:grpSp>
      <p:sp>
        <p:nvSpPr>
          <p:cNvPr name="Freeform 5" id="5"/>
          <p:cNvSpPr/>
          <p:nvPr/>
        </p:nvSpPr>
        <p:spPr>
          <a:xfrm flipH="false" flipV="false" rot="0">
            <a:off x="443937" y="2667957"/>
            <a:ext cx="17603645" cy="7019453"/>
          </a:xfrm>
          <a:custGeom>
            <a:avLst/>
            <a:gdLst/>
            <a:ahLst/>
            <a:cxnLst/>
            <a:rect r="r" b="b" t="t" l="l"/>
            <a:pathLst>
              <a:path h="7019453" w="17603645">
                <a:moveTo>
                  <a:pt x="0" y="0"/>
                </a:moveTo>
                <a:lnTo>
                  <a:pt x="17603645" y="0"/>
                </a:lnTo>
                <a:lnTo>
                  <a:pt x="17603645" y="7019453"/>
                </a:lnTo>
                <a:lnTo>
                  <a:pt x="0" y="7019453"/>
                </a:lnTo>
                <a:lnTo>
                  <a:pt x="0" y="0"/>
                </a:lnTo>
                <a:close/>
              </a:path>
            </a:pathLst>
          </a:custGeom>
          <a:blipFill>
            <a:blip r:embed="rId2"/>
            <a:stretch>
              <a:fillRect l="0" t="0" r="0" b="0"/>
            </a:stretch>
          </a:blipFill>
        </p:spPr>
      </p:sp>
      <p:sp>
        <p:nvSpPr>
          <p:cNvPr name="TextBox 6" id="6"/>
          <p:cNvSpPr txBox="true"/>
          <p:nvPr/>
        </p:nvSpPr>
        <p:spPr>
          <a:xfrm rot="0">
            <a:off x="443937" y="6872015"/>
            <a:ext cx="3747375" cy="2481034"/>
          </a:xfrm>
          <a:prstGeom prst="rect">
            <a:avLst/>
          </a:prstGeom>
        </p:spPr>
        <p:txBody>
          <a:bodyPr anchor="t" rtlCol="false" tIns="0" lIns="0" bIns="0" rIns="0">
            <a:spAutoFit/>
          </a:bodyPr>
          <a:lstStyle/>
          <a:p>
            <a:pPr algn="just">
              <a:lnSpc>
                <a:spcPts val="3950"/>
              </a:lnSpc>
            </a:pPr>
            <a:r>
              <a:rPr lang="en-US" sz="2821" b="true">
                <a:solidFill>
                  <a:srgbClr val="000000"/>
                </a:solidFill>
                <a:latin typeface="Arial Bold"/>
                <a:ea typeface="Arial Bold"/>
                <a:cs typeface="Arial Bold"/>
                <a:sym typeface="Arial Bold"/>
              </a:rPr>
              <a:t>TÌM HIỂU LÝ THUYẾT</a:t>
            </a:r>
          </a:p>
          <a:p>
            <a:pPr algn="just">
              <a:lnSpc>
                <a:spcPts val="3950"/>
              </a:lnSpc>
              <a:spcBef>
                <a:spcPct val="0"/>
              </a:spcBef>
            </a:pPr>
            <a:r>
              <a:rPr lang="en-US" sz="2821">
                <a:solidFill>
                  <a:srgbClr val="000000"/>
                </a:solidFill>
                <a:latin typeface="Arial"/>
                <a:ea typeface="Arial"/>
                <a:cs typeface="Arial"/>
                <a:sym typeface="Arial"/>
              </a:rPr>
              <a:t>Tìm hiểu về hệ thống mô phỏng trong phần cứng, các tính năng, yêu cầu cần có</a:t>
            </a:r>
          </a:p>
        </p:txBody>
      </p:sp>
      <p:sp>
        <p:nvSpPr>
          <p:cNvPr name="TextBox 7" id="7"/>
          <p:cNvSpPr txBox="true"/>
          <p:nvPr/>
        </p:nvSpPr>
        <p:spPr>
          <a:xfrm rot="0">
            <a:off x="3645771" y="3367778"/>
            <a:ext cx="3810905" cy="1985734"/>
          </a:xfrm>
          <a:prstGeom prst="rect">
            <a:avLst/>
          </a:prstGeom>
        </p:spPr>
        <p:txBody>
          <a:bodyPr anchor="t" rtlCol="false" tIns="0" lIns="0" bIns="0" rIns="0">
            <a:spAutoFit/>
          </a:bodyPr>
          <a:lstStyle/>
          <a:p>
            <a:pPr algn="just">
              <a:lnSpc>
                <a:spcPts val="3950"/>
              </a:lnSpc>
            </a:pPr>
            <a:r>
              <a:rPr lang="en-US" sz="2821" b="true">
                <a:solidFill>
                  <a:srgbClr val="000000"/>
                </a:solidFill>
                <a:latin typeface="Arial Bold"/>
                <a:ea typeface="Arial Bold"/>
                <a:cs typeface="Arial Bold"/>
                <a:sym typeface="Arial Bold"/>
              </a:rPr>
              <a:t>THIẾT KẾ PHẦN MỀM</a:t>
            </a:r>
          </a:p>
          <a:p>
            <a:pPr algn="just">
              <a:lnSpc>
                <a:spcPts val="3950"/>
              </a:lnSpc>
              <a:spcBef>
                <a:spcPct val="0"/>
              </a:spcBef>
            </a:pPr>
            <a:r>
              <a:rPr lang="en-US" sz="2821">
                <a:solidFill>
                  <a:srgbClr val="000000"/>
                </a:solidFill>
                <a:latin typeface="Arial"/>
                <a:ea typeface="Arial"/>
                <a:cs typeface="Arial"/>
                <a:sym typeface="Arial"/>
              </a:rPr>
              <a:t>Thiết kế phần mềm cho HIL, DUT với những tính năng theo yêu cầu</a:t>
            </a:r>
          </a:p>
        </p:txBody>
      </p:sp>
      <p:sp>
        <p:nvSpPr>
          <p:cNvPr name="TextBox 8" id="8"/>
          <p:cNvSpPr txBox="true"/>
          <p:nvPr/>
        </p:nvSpPr>
        <p:spPr>
          <a:xfrm rot="0">
            <a:off x="7456675" y="6867988"/>
            <a:ext cx="3810905" cy="995134"/>
          </a:xfrm>
          <a:prstGeom prst="rect">
            <a:avLst/>
          </a:prstGeom>
        </p:spPr>
        <p:txBody>
          <a:bodyPr anchor="t" rtlCol="false" tIns="0" lIns="0" bIns="0" rIns="0">
            <a:spAutoFit/>
          </a:bodyPr>
          <a:lstStyle/>
          <a:p>
            <a:pPr algn="ctr">
              <a:lnSpc>
                <a:spcPts val="3950"/>
              </a:lnSpc>
              <a:spcBef>
                <a:spcPct val="0"/>
              </a:spcBef>
            </a:pPr>
            <a:r>
              <a:rPr lang="en-US" b="true" sz="2821">
                <a:solidFill>
                  <a:srgbClr val="000000"/>
                </a:solidFill>
                <a:latin typeface="Arial Bold"/>
                <a:ea typeface="Arial Bold"/>
                <a:cs typeface="Arial Bold"/>
                <a:sym typeface="Arial Bold"/>
              </a:rPr>
              <a:t>THIẾT KẾ GIAO DIỆN NGƯỜI DÙNG</a:t>
            </a:r>
          </a:p>
        </p:txBody>
      </p:sp>
      <p:sp>
        <p:nvSpPr>
          <p:cNvPr name="TextBox 9" id="9"/>
          <p:cNvSpPr txBox="true"/>
          <p:nvPr/>
        </p:nvSpPr>
        <p:spPr>
          <a:xfrm rot="0">
            <a:off x="7351579" y="8074432"/>
            <a:ext cx="3810905" cy="1490434"/>
          </a:xfrm>
          <a:prstGeom prst="rect">
            <a:avLst/>
          </a:prstGeom>
        </p:spPr>
        <p:txBody>
          <a:bodyPr anchor="t" rtlCol="false" tIns="0" lIns="0" bIns="0" rIns="0">
            <a:spAutoFit/>
          </a:bodyPr>
          <a:lstStyle/>
          <a:p>
            <a:pPr algn="just">
              <a:lnSpc>
                <a:spcPts val="3950"/>
              </a:lnSpc>
              <a:spcBef>
                <a:spcPct val="0"/>
              </a:spcBef>
            </a:pPr>
            <a:r>
              <a:rPr lang="en-US" sz="2821">
                <a:solidFill>
                  <a:srgbClr val="000000"/>
                </a:solidFill>
                <a:latin typeface="Arial"/>
                <a:ea typeface="Arial"/>
                <a:cs typeface="Arial"/>
                <a:sym typeface="Arial"/>
              </a:rPr>
              <a:t>Thiết kế app với giao diện thân thiện với người dùng</a:t>
            </a:r>
          </a:p>
        </p:txBody>
      </p:sp>
      <p:sp>
        <p:nvSpPr>
          <p:cNvPr name="TextBox 10" id="10"/>
          <p:cNvSpPr txBox="true"/>
          <p:nvPr/>
        </p:nvSpPr>
        <p:spPr>
          <a:xfrm rot="0">
            <a:off x="11162484" y="3365764"/>
            <a:ext cx="3969729" cy="2481034"/>
          </a:xfrm>
          <a:prstGeom prst="rect">
            <a:avLst/>
          </a:prstGeom>
        </p:spPr>
        <p:txBody>
          <a:bodyPr anchor="t" rtlCol="false" tIns="0" lIns="0" bIns="0" rIns="0">
            <a:spAutoFit/>
          </a:bodyPr>
          <a:lstStyle/>
          <a:p>
            <a:pPr algn="just">
              <a:lnSpc>
                <a:spcPts val="3950"/>
              </a:lnSpc>
            </a:pPr>
            <a:r>
              <a:rPr lang="en-US" sz="2821" b="true">
                <a:solidFill>
                  <a:srgbClr val="000000"/>
                </a:solidFill>
                <a:latin typeface="Arial Bold"/>
                <a:ea typeface="Arial Bold"/>
                <a:cs typeface="Arial Bold"/>
                <a:sym typeface="Arial Bold"/>
              </a:rPr>
              <a:t>THIẾT KẾ PHẦN CỨNG</a:t>
            </a:r>
          </a:p>
          <a:p>
            <a:pPr algn="just">
              <a:lnSpc>
                <a:spcPts val="3950"/>
              </a:lnSpc>
              <a:spcBef>
                <a:spcPct val="0"/>
              </a:spcBef>
            </a:pPr>
            <a:r>
              <a:rPr lang="en-US" sz="2821">
                <a:solidFill>
                  <a:srgbClr val="000000"/>
                </a:solidFill>
                <a:latin typeface="Arial"/>
                <a:ea typeface="Arial"/>
                <a:cs typeface="Arial"/>
                <a:sym typeface="Arial"/>
              </a:rPr>
              <a:t>Thiết kế phần cứng, bao gồm cả HIL và DUT nhằm mục đích dễ dàng cho việc kiểm thử</a:t>
            </a:r>
          </a:p>
        </p:txBody>
      </p:sp>
      <p:sp>
        <p:nvSpPr>
          <p:cNvPr name="TextBox 11" id="11"/>
          <p:cNvSpPr txBox="true"/>
          <p:nvPr/>
        </p:nvSpPr>
        <p:spPr>
          <a:xfrm rot="0">
            <a:off x="14077853" y="6867988"/>
            <a:ext cx="3969729" cy="1985734"/>
          </a:xfrm>
          <a:prstGeom prst="rect">
            <a:avLst/>
          </a:prstGeom>
        </p:spPr>
        <p:txBody>
          <a:bodyPr anchor="t" rtlCol="false" tIns="0" lIns="0" bIns="0" rIns="0">
            <a:spAutoFit/>
          </a:bodyPr>
          <a:lstStyle/>
          <a:p>
            <a:pPr algn="just">
              <a:lnSpc>
                <a:spcPts val="3950"/>
              </a:lnSpc>
            </a:pPr>
            <a:r>
              <a:rPr lang="en-US" sz="2821" b="true">
                <a:solidFill>
                  <a:srgbClr val="000000"/>
                </a:solidFill>
                <a:latin typeface="Arial Bold"/>
                <a:ea typeface="Arial Bold"/>
                <a:cs typeface="Arial Bold"/>
                <a:sym typeface="Arial Bold"/>
              </a:rPr>
              <a:t>ĐÁNH GIÁ KẾT QUẢ</a:t>
            </a:r>
          </a:p>
          <a:p>
            <a:pPr algn="just">
              <a:lnSpc>
                <a:spcPts val="3950"/>
              </a:lnSpc>
              <a:spcBef>
                <a:spcPct val="0"/>
              </a:spcBef>
            </a:pPr>
            <a:r>
              <a:rPr lang="en-US" sz="2821">
                <a:solidFill>
                  <a:srgbClr val="000000"/>
                </a:solidFill>
                <a:latin typeface="Arial"/>
                <a:ea typeface="Arial"/>
                <a:cs typeface="Arial"/>
                <a:sym typeface="Arial"/>
              </a:rPr>
              <a:t>Thu thập dữ liệu, kiểm thử, đánh giá kết quả so mới mục tiêu đặt ra</a:t>
            </a:r>
          </a:p>
        </p:txBody>
      </p:sp>
      <p:sp>
        <p:nvSpPr>
          <p:cNvPr name="Freeform 12" id="12"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3"/>
            <a:stretch>
              <a:fillRect l="0" t="0" r="0" b="0"/>
            </a:stretch>
          </a:blipFill>
        </p:spPr>
      </p:sp>
      <p:sp>
        <p:nvSpPr>
          <p:cNvPr name="AutoShape 13" id="13"/>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763" y="434952"/>
            <a:ext cx="16004537" cy="1187496"/>
            <a:chOff x="0" y="0"/>
            <a:chExt cx="11379200" cy="844308"/>
          </a:xfrm>
        </p:grpSpPr>
        <p:sp>
          <p:nvSpPr>
            <p:cNvPr name="Freeform 3" id="3"/>
            <p:cNvSpPr/>
            <p:nvPr/>
          </p:nvSpPr>
          <p:spPr>
            <a:xfrm flipH="false" flipV="false" rot="0">
              <a:off x="0" y="0"/>
              <a:ext cx="11379200" cy="844308"/>
            </a:xfrm>
            <a:custGeom>
              <a:avLst/>
              <a:gdLst/>
              <a:ahLst/>
              <a:cxnLst/>
              <a:rect r="r" b="b" t="t" l="l"/>
              <a:pathLst>
                <a:path h="844308" w="11379200">
                  <a:moveTo>
                    <a:pt x="0" y="0"/>
                  </a:moveTo>
                  <a:lnTo>
                    <a:pt x="11379200" y="0"/>
                  </a:lnTo>
                  <a:lnTo>
                    <a:pt x="11379200" y="844308"/>
                  </a:lnTo>
                  <a:lnTo>
                    <a:pt x="0" y="844308"/>
                  </a:lnTo>
                  <a:close/>
                </a:path>
              </a:pathLst>
            </a:custGeom>
            <a:solidFill>
              <a:srgbClr val="000000">
                <a:alpha val="0"/>
              </a:srgbClr>
            </a:solidFill>
          </p:spPr>
        </p:sp>
        <p:sp>
          <p:nvSpPr>
            <p:cNvPr name="TextBox 4" id="4"/>
            <p:cNvSpPr txBox="true"/>
            <p:nvPr/>
          </p:nvSpPr>
          <p:spPr>
            <a:xfrm>
              <a:off x="0" y="-123825"/>
              <a:ext cx="11379200" cy="968133"/>
            </a:xfrm>
            <a:prstGeom prst="rect">
              <a:avLst/>
            </a:prstGeom>
          </p:spPr>
          <p:txBody>
            <a:bodyPr anchor="ctr" rtlCol="false" tIns="0" lIns="0" bIns="0" rIns="0"/>
            <a:lstStyle/>
            <a:p>
              <a:pPr algn="ctr">
                <a:lnSpc>
                  <a:spcPts val="7200"/>
                </a:lnSpc>
              </a:pPr>
              <a:r>
                <a:rPr lang="en-US" b="true" sz="6000">
                  <a:solidFill>
                    <a:srgbClr val="3376C7"/>
                  </a:solidFill>
                  <a:latin typeface="Arial MT Pro Bold"/>
                  <a:ea typeface="Arial MT Pro Bold"/>
                  <a:cs typeface="Arial MT Pro Bold"/>
                  <a:sym typeface="Arial MT Pro Bold"/>
                </a:rPr>
                <a:t>3. Đặc tả hệ thống</a:t>
              </a:r>
            </a:p>
          </p:txBody>
        </p:sp>
      </p:grpSp>
      <p:grpSp>
        <p:nvGrpSpPr>
          <p:cNvPr name="Group 5" id="5"/>
          <p:cNvGrpSpPr/>
          <p:nvPr/>
        </p:nvGrpSpPr>
        <p:grpSpPr>
          <a:xfrm rot="0">
            <a:off x="4980956" y="4326315"/>
            <a:ext cx="2324717" cy="2324717"/>
            <a:chOff x="0" y="0"/>
            <a:chExt cx="287462" cy="287462"/>
          </a:xfrm>
        </p:grpSpPr>
        <p:sp>
          <p:nvSpPr>
            <p:cNvPr name="Freeform 6" id="6"/>
            <p:cNvSpPr/>
            <p:nvPr/>
          </p:nvSpPr>
          <p:spPr>
            <a:xfrm flipH="false" flipV="false" rot="0">
              <a:off x="0" y="0"/>
              <a:ext cx="287462" cy="287462"/>
            </a:xfrm>
            <a:custGeom>
              <a:avLst/>
              <a:gdLst/>
              <a:ahLst/>
              <a:cxnLst/>
              <a:rect r="r" b="b" t="t" l="l"/>
              <a:pathLst>
                <a:path h="287462" w="287462">
                  <a:moveTo>
                    <a:pt x="0" y="0"/>
                  </a:moveTo>
                  <a:lnTo>
                    <a:pt x="287462" y="0"/>
                  </a:lnTo>
                  <a:lnTo>
                    <a:pt x="287462" y="287462"/>
                  </a:lnTo>
                  <a:lnTo>
                    <a:pt x="0" y="287462"/>
                  </a:lnTo>
                  <a:close/>
                </a:path>
              </a:pathLst>
            </a:custGeom>
            <a:solidFill>
              <a:srgbClr val="00687A"/>
            </a:solidFill>
          </p:spPr>
        </p:sp>
        <p:sp>
          <p:nvSpPr>
            <p:cNvPr name="TextBox 7" id="7"/>
            <p:cNvSpPr txBox="true"/>
            <p:nvPr/>
          </p:nvSpPr>
          <p:spPr>
            <a:xfrm>
              <a:off x="0" y="-152400"/>
              <a:ext cx="287462" cy="439862"/>
            </a:xfrm>
            <a:prstGeom prst="rect">
              <a:avLst/>
            </a:prstGeom>
          </p:spPr>
          <p:txBody>
            <a:bodyPr anchor="ctr" rtlCol="false" tIns="50800" lIns="50800" bIns="50800" rIns="50800"/>
            <a:lstStyle/>
            <a:p>
              <a:pPr algn="ctr">
                <a:lnSpc>
                  <a:spcPts val="10500"/>
                </a:lnSpc>
                <a:spcBef>
                  <a:spcPct val="0"/>
                </a:spcBef>
              </a:pPr>
              <a:r>
                <a:rPr lang="en-US" b="true" sz="7500">
                  <a:solidFill>
                    <a:srgbClr val="FFFFFF"/>
                  </a:solidFill>
                  <a:latin typeface="Noto Sans Bold"/>
                  <a:ea typeface="Noto Sans Bold"/>
                  <a:cs typeface="Noto Sans Bold"/>
                  <a:sym typeface="Noto Sans Bold"/>
                </a:rPr>
                <a:t>3</a:t>
              </a:r>
            </a:p>
          </p:txBody>
        </p:sp>
      </p:grpSp>
      <p:sp>
        <p:nvSpPr>
          <p:cNvPr name="TextBox 8" id="8"/>
          <p:cNvSpPr txBox="true"/>
          <p:nvPr/>
        </p:nvSpPr>
        <p:spPr>
          <a:xfrm rot="0">
            <a:off x="8372180" y="4068874"/>
            <a:ext cx="5027265" cy="2667000"/>
          </a:xfrm>
          <a:prstGeom prst="rect">
            <a:avLst/>
          </a:prstGeom>
        </p:spPr>
        <p:txBody>
          <a:bodyPr anchor="t" rtlCol="false" tIns="0" lIns="0" bIns="0" rIns="0">
            <a:spAutoFit/>
          </a:bodyPr>
          <a:lstStyle/>
          <a:p>
            <a:pPr algn="ctr">
              <a:lnSpc>
                <a:spcPts val="10500"/>
              </a:lnSpc>
            </a:pPr>
            <a:r>
              <a:rPr lang="en-US" sz="7500" b="true">
                <a:solidFill>
                  <a:srgbClr val="000000"/>
                </a:solidFill>
                <a:latin typeface="Arial Bold"/>
                <a:ea typeface="Arial Bold"/>
                <a:cs typeface="Arial Bold"/>
                <a:sym typeface="Arial Bold"/>
              </a:rPr>
              <a:t>ĐẶC TẢ</a:t>
            </a:r>
          </a:p>
          <a:p>
            <a:pPr algn="ctr">
              <a:lnSpc>
                <a:spcPts val="10500"/>
              </a:lnSpc>
            </a:pPr>
            <a:r>
              <a:rPr lang="en-US" sz="7500" b="true">
                <a:solidFill>
                  <a:srgbClr val="000000"/>
                </a:solidFill>
                <a:latin typeface="Arial Bold"/>
                <a:ea typeface="Arial Bold"/>
                <a:cs typeface="Arial Bold"/>
                <a:sym typeface="Arial Bold"/>
              </a:rPr>
              <a:t>HỆ THỐNG</a:t>
            </a:r>
          </a:p>
        </p:txBody>
      </p:sp>
      <p:sp>
        <p:nvSpPr>
          <p:cNvPr name="Freeform 9" id="9" descr="Logo_hcmut"/>
          <p:cNvSpPr/>
          <p:nvPr/>
        </p:nvSpPr>
        <p:spPr>
          <a:xfrm flipH="false" flipV="false" rot="0">
            <a:off x="0" y="91849"/>
            <a:ext cx="1354981" cy="1354981"/>
          </a:xfrm>
          <a:custGeom>
            <a:avLst/>
            <a:gdLst/>
            <a:ahLst/>
            <a:cxnLst/>
            <a:rect r="r" b="b" t="t" l="l"/>
            <a:pathLst>
              <a:path h="1354981" w="1354981">
                <a:moveTo>
                  <a:pt x="0" y="0"/>
                </a:moveTo>
                <a:lnTo>
                  <a:pt x="1354981" y="0"/>
                </a:lnTo>
                <a:lnTo>
                  <a:pt x="1354981" y="1354981"/>
                </a:lnTo>
                <a:lnTo>
                  <a:pt x="0" y="1354981"/>
                </a:lnTo>
                <a:lnTo>
                  <a:pt x="0" y="0"/>
                </a:lnTo>
                <a:close/>
              </a:path>
            </a:pathLst>
          </a:custGeom>
          <a:blipFill>
            <a:blip r:embed="rId2"/>
            <a:stretch>
              <a:fillRect l="0" t="0" r="0" b="0"/>
            </a:stretch>
          </a:blipFill>
        </p:spPr>
      </p:sp>
      <p:sp>
        <p:nvSpPr>
          <p:cNvPr name="AutoShape 10" id="10"/>
          <p:cNvSpPr/>
          <p:nvPr/>
        </p:nvSpPr>
        <p:spPr>
          <a:xfrm>
            <a:off x="236944" y="1660548"/>
            <a:ext cx="17814112" cy="50564"/>
          </a:xfrm>
          <a:prstGeom prst="line">
            <a:avLst/>
          </a:prstGeom>
          <a:ln cap="rnd" w="76200">
            <a:solidFill>
              <a:srgbClr val="0070C0"/>
            </a:solidFill>
            <a:prstDash val="solid"/>
            <a:headEnd type="diamond" len="lg" w="lg"/>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DAG-fX20kj8</dc:identifier>
  <dcterms:modified xsi:type="dcterms:W3CDTF">2011-08-01T06:04:30Z</dcterms:modified>
  <cp:revision>1</cp:revision>
  <dc:title>BÁO CÁO ĐỒ ÁN 2</dc:title>
</cp:coreProperties>
</file>